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98" r:id="rId5"/>
    <p:sldId id="299" r:id="rId6"/>
    <p:sldId id="305" r:id="rId7"/>
    <p:sldId id="306" r:id="rId8"/>
    <p:sldId id="307" r:id="rId9"/>
    <p:sldId id="300" r:id="rId10"/>
    <p:sldId id="308" r:id="rId11"/>
    <p:sldId id="303" r:id="rId12"/>
    <p:sldId id="301" r:id="rId13"/>
    <p:sldId id="30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68" autoAdjust="0"/>
    <p:restoredTop sz="94619" autoAdjust="0"/>
  </p:normalViewPr>
  <p:slideViewPr>
    <p:cSldViewPr snapToGrid="0">
      <p:cViewPr varScale="1">
        <p:scale>
          <a:sx n="85" d="100"/>
          <a:sy n="85" d="100"/>
        </p:scale>
        <p:origin x="200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548B4202-DCD5-4F8C-B481-743A989A9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999" y="3240160"/>
            <a:ext cx="10909073" cy="2267972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AGM Accounts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999" y="5782457"/>
            <a:ext cx="10925101" cy="460536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YEAR END ACCOUNTS &amp; RECONCILIATIONS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B57E4A54-E7B4-4C2F-739C-E1E13FF52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589" y="3737113"/>
            <a:ext cx="1691643" cy="1704426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7F57F6B-E621-4E40-A34D-2FE12902A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086" y="5645296"/>
            <a:ext cx="10515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8EE702CF-91CE-4661-ACBF-3C8160D1B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Income: What you will need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D29B6-E749-6F57-E1FD-A9E12CAA8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55" y="2670425"/>
            <a:ext cx="7557104" cy="3342747"/>
          </a:xfrm>
        </p:spPr>
        <p:txBody>
          <a:bodyPr vert="horz" lIns="0" tIns="45720" rIns="0" bIns="45720" rtlCol="0">
            <a:normAutofit/>
          </a:bodyPr>
          <a:lstStyle/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Income receipt book</a:t>
            </a:r>
          </a:p>
          <a:p>
            <a:pPr lvl="1"/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Income &amp; Expenditure accounts book</a:t>
            </a:r>
          </a:p>
          <a:p>
            <a:pPr lvl="1"/>
            <a:endParaRPr lang="en-US" sz="28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01168" lvl="1" indent="0">
              <a:buNone/>
            </a:pPr>
            <a:r>
              <a:rPr lang="en-US" sz="2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Paying in book/deposit accounts book</a:t>
            </a: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lvl="1"/>
            <a:endParaRPr lang="en-US" sz="1600" dirty="0">
              <a:solidFill>
                <a:srgbClr val="FFFFFF"/>
              </a:solidFill>
            </a:endParaRPr>
          </a:p>
          <a:p>
            <a:pPr marL="201168" lvl="1" indent="0">
              <a:buNone/>
            </a:pPr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904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" name="Rectangle 12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Contents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C36F030-0D4B-C21B-6802-EBC7FFBB7E8B}"/>
              </a:ext>
            </a:extLst>
          </p:cNvPr>
          <p:cNvSpPr txBox="1"/>
          <p:nvPr/>
        </p:nvSpPr>
        <p:spPr>
          <a:xfrm>
            <a:off x="5302773" y="2800468"/>
            <a:ext cx="4055622" cy="334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Assets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are fixed Assets?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are Current Assets?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Depreciation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Income &amp; Expenditure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Balance Sheet</a:t>
            </a:r>
          </a:p>
        </p:txBody>
      </p:sp>
    </p:spTree>
    <p:extLst>
      <p:ext uri="{BB962C8B-B14F-4D97-AF65-F5344CB8AC3E}">
        <p14:creationId xmlns:p14="http://schemas.microsoft.com/office/powerpoint/2010/main" val="2330914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DD29B6-E749-6F57-E1FD-A9E12CAA8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3467" y="2880197"/>
            <a:ext cx="10131084" cy="2351370"/>
          </a:xfrm>
        </p:spPr>
        <p:txBody>
          <a:bodyPr vert="horz" lIns="0" tIns="45720" rIns="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Franklin Gothic Book" panose="020B0503020102020204" pitchFamily="34" charset="0"/>
                <a:cs typeface="Calibri" panose="020F0502020204030204" pitchFamily="34" charset="0"/>
              </a:rPr>
              <a:t>An asset is an item that the Church owns and uses.</a:t>
            </a:r>
          </a:p>
          <a:p>
            <a:pPr>
              <a:lnSpc>
                <a:spcPct val="100000"/>
              </a:lnSpc>
            </a:pPr>
            <a:endParaRPr lang="en-US" sz="2800" dirty="0">
              <a:latin typeface="Franklin Gothic Book" panose="020B050302010202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latin typeface="Franklin Gothic Book" panose="020B0503020102020204" pitchFamily="34" charset="0"/>
                <a:cs typeface="Calibri" panose="020F0502020204030204" pitchFamily="34" charset="0"/>
              </a:rPr>
              <a:t>AGM accounts need to </a:t>
            </a:r>
            <a:r>
              <a:rPr lang="en-US" sz="2800" dirty="0" err="1">
                <a:latin typeface="Franklin Gothic Book" panose="020B0503020102020204" pitchFamily="34" charset="0"/>
                <a:cs typeface="Calibri" panose="020F0502020204030204" pitchFamily="34" charset="0"/>
              </a:rPr>
              <a:t>recognise</a:t>
            </a:r>
            <a:r>
              <a:rPr lang="en-US" sz="2800" dirty="0">
                <a:latin typeface="Franklin Gothic Book" panose="020B0503020102020204" pitchFamily="34" charset="0"/>
                <a:cs typeface="Calibri" panose="020F0502020204030204" pitchFamily="34" charset="0"/>
              </a:rPr>
              <a:t> all the assets of value which the Church has as well as income and expenditure for that year</a:t>
            </a:r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lvl="1"/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lvl="1"/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lvl="1"/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  <a:p>
            <a:pPr marL="201168" lvl="1" indent="0">
              <a:buNone/>
            </a:pPr>
            <a:endParaRPr lang="en-US" sz="1600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4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A95B2-D7A3-9D1B-1B99-8912AE1E8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What are fixed assets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80EE9-91F2-5173-D679-66D0FD344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266122"/>
            <a:ext cx="4639736" cy="3602973"/>
          </a:xfrm>
        </p:spPr>
        <p:txBody>
          <a:bodyPr/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A fixed asset is an asset that the church retains for more than a year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Fixed assets include land, buildings, equipment and investments held on a continuing basis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Fixed assets are shown in the balance sheet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FAE5F-B3C4-B737-11DB-4D40DBDCC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5944" y="2266122"/>
            <a:ext cx="4639736" cy="3602973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 is not essential that the accounts reflect the current market value of any property or land the church owns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 is widely accepted that fixed assets are an estimation </a:t>
            </a:r>
          </a:p>
        </p:txBody>
      </p:sp>
    </p:spTree>
    <p:extLst>
      <p:ext uri="{BB962C8B-B14F-4D97-AF65-F5344CB8AC3E}">
        <p14:creationId xmlns:p14="http://schemas.microsoft.com/office/powerpoint/2010/main" val="195830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C4D9-9CB1-B32B-E6F8-503850A59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What are current Assets?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5B277E-FD45-3B03-18A4-B17AFFFA4AD8}"/>
              </a:ext>
            </a:extLst>
          </p:cNvPr>
          <p:cNvSpPr txBox="1">
            <a:spLocks/>
          </p:cNvSpPr>
          <p:nvPr/>
        </p:nvSpPr>
        <p:spPr>
          <a:xfrm>
            <a:off x="4689565" y="2120899"/>
            <a:ext cx="2502263" cy="374819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2C044-1504-C270-F07A-53713B84F313}"/>
              </a:ext>
            </a:extLst>
          </p:cNvPr>
          <p:cNvSpPr txBox="1"/>
          <p:nvPr/>
        </p:nvSpPr>
        <p:spPr>
          <a:xfrm>
            <a:off x="1097280" y="2330761"/>
            <a:ext cx="66076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 assets include cash, bank or building society deposits, consumable stock, debts &amp; prepayments </a:t>
            </a: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Current assets are shown on the balance sheet</a:t>
            </a:r>
          </a:p>
        </p:txBody>
      </p:sp>
    </p:spTree>
    <p:extLst>
      <p:ext uri="{BB962C8B-B14F-4D97-AF65-F5344CB8AC3E}">
        <p14:creationId xmlns:p14="http://schemas.microsoft.com/office/powerpoint/2010/main" val="232135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E46050-D74D-D222-828E-3B6BA1CF9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477078"/>
            <a:ext cx="9309055" cy="16665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Depreciation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4A7D97E-07BB-9B57-921C-BFAABBCE2ADD}"/>
              </a:ext>
            </a:extLst>
          </p:cNvPr>
          <p:cNvSpPr txBox="1"/>
          <p:nvPr/>
        </p:nvSpPr>
        <p:spPr>
          <a:xfrm>
            <a:off x="616013" y="2533721"/>
            <a:ext cx="591969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Depreciation means spreading the cost of an asset over its lifespan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Items under £200 are not subject to depreciation, they are an expense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Items over £200 are depreciated over five years at a flat rate – This means you divide the cost of the item by 5 to give you the yearly depreciation value 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267752-77D1-E940-C601-69FC25E09901}"/>
              </a:ext>
            </a:extLst>
          </p:cNvPr>
          <p:cNvSpPr txBox="1"/>
          <p:nvPr/>
        </p:nvSpPr>
        <p:spPr>
          <a:xfrm>
            <a:off x="6845508" y="2533721"/>
            <a:ext cx="50366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When the value reaches £0.00 the item is no longer induced in the accounts 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This process avoids distortions in the accounts that are been presented to members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Land and buildings are not depreciated </a:t>
            </a:r>
          </a:p>
        </p:txBody>
      </p:sp>
    </p:spTree>
    <p:extLst>
      <p:ext uri="{BB962C8B-B14F-4D97-AF65-F5344CB8AC3E}">
        <p14:creationId xmlns:p14="http://schemas.microsoft.com/office/powerpoint/2010/main" val="3361280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32C4D9-9CB1-B32B-E6F8-503850A59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852" y="566301"/>
            <a:ext cx="3659246" cy="2862699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spc="-5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Income &amp; Expenditure </a:t>
            </a:r>
            <a:br>
              <a:rPr lang="en-US" sz="2800" spc="-5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r>
              <a:rPr lang="en-US" sz="2800" spc="-50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Anytown Spiritualist Church, year ending 2021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5B277E-FD45-3B03-18A4-B17AFFFA4AD8}"/>
              </a:ext>
            </a:extLst>
          </p:cNvPr>
          <p:cNvSpPr txBox="1">
            <a:spLocks/>
          </p:cNvSpPr>
          <p:nvPr/>
        </p:nvSpPr>
        <p:spPr>
          <a:xfrm>
            <a:off x="4689565" y="2120899"/>
            <a:ext cx="2502263" cy="374819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AEBBF88-D9F8-C49F-D68B-444F2A56A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28105"/>
              </p:ext>
            </p:extLst>
          </p:nvPr>
        </p:nvGraphicFramePr>
        <p:xfrm>
          <a:off x="5282335" y="934068"/>
          <a:ext cx="6275670" cy="4989869"/>
        </p:xfrm>
        <a:graphic>
          <a:graphicData uri="http://schemas.openxmlformats.org/drawingml/2006/table">
            <a:tbl>
              <a:tblPr/>
              <a:tblGrid>
                <a:gridCol w="1531570">
                  <a:extLst>
                    <a:ext uri="{9D8B030D-6E8A-4147-A177-3AD203B41FA5}">
                      <a16:colId xmlns:a16="http://schemas.microsoft.com/office/drawing/2014/main" val="2185207686"/>
                    </a:ext>
                  </a:extLst>
                </a:gridCol>
                <a:gridCol w="387804">
                  <a:extLst>
                    <a:ext uri="{9D8B030D-6E8A-4147-A177-3AD203B41FA5}">
                      <a16:colId xmlns:a16="http://schemas.microsoft.com/office/drawing/2014/main" val="3978892661"/>
                    </a:ext>
                  </a:extLst>
                </a:gridCol>
                <a:gridCol w="824713">
                  <a:extLst>
                    <a:ext uri="{9D8B030D-6E8A-4147-A177-3AD203B41FA5}">
                      <a16:colId xmlns:a16="http://schemas.microsoft.com/office/drawing/2014/main" val="3587395251"/>
                    </a:ext>
                  </a:extLst>
                </a:gridCol>
                <a:gridCol w="435590">
                  <a:extLst>
                    <a:ext uri="{9D8B030D-6E8A-4147-A177-3AD203B41FA5}">
                      <a16:colId xmlns:a16="http://schemas.microsoft.com/office/drawing/2014/main" val="1442498846"/>
                    </a:ext>
                  </a:extLst>
                </a:gridCol>
                <a:gridCol w="1877861">
                  <a:extLst>
                    <a:ext uri="{9D8B030D-6E8A-4147-A177-3AD203B41FA5}">
                      <a16:colId xmlns:a16="http://schemas.microsoft.com/office/drawing/2014/main" val="3145951828"/>
                    </a:ext>
                  </a:extLst>
                </a:gridCol>
                <a:gridCol w="393419">
                  <a:extLst>
                    <a:ext uri="{9D8B030D-6E8A-4147-A177-3AD203B41FA5}">
                      <a16:colId xmlns:a16="http://schemas.microsoft.com/office/drawing/2014/main" val="3385871694"/>
                    </a:ext>
                  </a:extLst>
                </a:gridCol>
                <a:gridCol w="824713">
                  <a:extLst>
                    <a:ext uri="{9D8B030D-6E8A-4147-A177-3AD203B41FA5}">
                      <a16:colId xmlns:a16="http://schemas.microsoft.com/office/drawing/2014/main" val="879369838"/>
                    </a:ext>
                  </a:extLst>
                </a:gridCol>
              </a:tblGrid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Expenditure </a:t>
                      </a:r>
                      <a:endParaRPr lang="en-GB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8311149"/>
                  </a:ext>
                </a:extLst>
              </a:tr>
              <a:tr h="231934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203486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 Collections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£3,941.05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Speakers fees &amp; Expenses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£1,429.80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874470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Weekday Collections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Representative Expenses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£38.01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416050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Circles &amp; Classes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£1,029.00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Expenses (inc post)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£209.95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04266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Membership Fees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£252.00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Literature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£236.95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2317804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Healing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£10.89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Refeshments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£41.11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88560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Literature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£311.80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Fundraising &amp; Socials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£679.56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201535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Fundraising &amp; Socials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£217.22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 &amp; Renewals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£1,217.29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864075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Shop /Goods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£151.83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Insurance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£749.41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330928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Private Sittings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£1,082.10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Stationery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£245.70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362641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Raffles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£939.18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Advertising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£833.00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789752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Refreshments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£419.43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Utilities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£1,359.32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699905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£80.74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Shop /Goods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£178.50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335582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Rents recived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£55.88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Affiliation Fees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£415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871207"/>
                  </a:ext>
                </a:extLst>
              </a:tr>
              <a:tr h="285730"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SNU Trust Interest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£998.78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Depreciation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£579.54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707713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Donations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£330.00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4271244"/>
                  </a:ext>
                </a:extLst>
              </a:tr>
              <a:tr h="209311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Income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£9,489.90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Rents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£25.72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344463"/>
                  </a:ext>
                </a:extLst>
              </a:tr>
              <a:tr h="285730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Cleaining / Caretaker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122" marR="82122" marT="41061" marB="4106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£1,239.79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825300"/>
                  </a:ext>
                </a:extLst>
              </a:tr>
              <a:tr h="378985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Profit / (Loss) to balance sheet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£(-318.75)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Expenditure 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£9,808.65</a:t>
                      </a:r>
                      <a:endParaRPr lang="en-GB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703" marR="5703" marT="570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884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05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052-48E2-3036-3471-42910B47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2745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Calibri" panose="020F0502020204030204" pitchFamily="34" charset="0"/>
                <a:cs typeface="Calibri" panose="020F0502020204030204" pitchFamily="34" charset="0"/>
              </a:rPr>
              <a:t>Balance Sheet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F1C2B3-4238-067C-BC12-87702179B851}"/>
              </a:ext>
            </a:extLst>
          </p:cNvPr>
          <p:cNvSpPr txBox="1"/>
          <p:nvPr/>
        </p:nvSpPr>
        <p:spPr>
          <a:xfrm>
            <a:off x="1097280" y="2251558"/>
            <a:ext cx="100584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Balance sheet uses information bought forward from previous years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Details from income and expenditure are also added to the balance sheet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Other financial information which is not part of the normal running of the church is also added</a:t>
            </a:r>
          </a:p>
          <a:p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This includes mortgage details, interest, major repairs and renewals &amp; depreciation 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789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677C83-3655-2A36-7448-47042092B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995268"/>
              </p:ext>
            </p:extLst>
          </p:nvPr>
        </p:nvGraphicFramePr>
        <p:xfrm>
          <a:off x="1398726" y="905933"/>
          <a:ext cx="9426553" cy="5168574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4385405">
                  <a:extLst>
                    <a:ext uri="{9D8B030D-6E8A-4147-A177-3AD203B41FA5}">
                      <a16:colId xmlns:a16="http://schemas.microsoft.com/office/drawing/2014/main" val="339791594"/>
                    </a:ext>
                  </a:extLst>
                </a:gridCol>
                <a:gridCol w="212297">
                  <a:extLst>
                    <a:ext uri="{9D8B030D-6E8A-4147-A177-3AD203B41FA5}">
                      <a16:colId xmlns:a16="http://schemas.microsoft.com/office/drawing/2014/main" val="473436221"/>
                    </a:ext>
                  </a:extLst>
                </a:gridCol>
                <a:gridCol w="1313361">
                  <a:extLst>
                    <a:ext uri="{9D8B030D-6E8A-4147-A177-3AD203B41FA5}">
                      <a16:colId xmlns:a16="http://schemas.microsoft.com/office/drawing/2014/main" val="3017408210"/>
                    </a:ext>
                  </a:extLst>
                </a:gridCol>
                <a:gridCol w="3515490">
                  <a:extLst>
                    <a:ext uri="{9D8B030D-6E8A-4147-A177-3AD203B41FA5}">
                      <a16:colId xmlns:a16="http://schemas.microsoft.com/office/drawing/2014/main" val="2259682743"/>
                    </a:ext>
                  </a:extLst>
                </a:gridCol>
              </a:tblGrid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sng" strike="noStrike">
                          <a:effectLst/>
                        </a:rPr>
                        <a:t>Balance Sheet</a:t>
                      </a:r>
                      <a:endParaRPr lang="en-GB" sz="8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569375551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352512271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Fixed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639388229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115434469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Land / Buildings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£40,360.57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311407700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Additions in current year (inc major improvements)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313861045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Land / Buildings to c/f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£40,360.57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540107600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060952177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Fixtures &amp; Fittings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£2,780.49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8932430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Additions in current year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£3,015.00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u="none" strike="noStrike">
                          <a:effectLst/>
                        </a:rPr>
                        <a:t>new boiler £5795.49 -10% depreciation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/>
                </a:tc>
                <a:extLst>
                  <a:ext uri="{0D108BD9-81ED-4DB2-BD59-A6C34878D82A}">
                    <a16:rowId xmlns:a16="http://schemas.microsoft.com/office/drawing/2014/main" val="2149954592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Less deprciation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£579.54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4093327756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Fixtures &amp; fittings to c/f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£5,215.95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648829956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995819054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Fixed assets to c/f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£45,576.52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000776698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526810457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Current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194578531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4151862860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SNU Trust Savings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£52,040.25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518473652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Non SNU Investments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£4,858.18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860818523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Current Account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£1,151.50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503936750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Cash in Hand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£20.00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81668419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Current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£58,069.93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404573833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109177734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Less Liabilities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397698319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623302405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SNU Trust loan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7689399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Other Loans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590685750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Creditors / Accruals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£590.62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322654364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Liabilities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£590.62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82959629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 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875674440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Total Net Assets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£103,055.83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149582524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177110911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Represented By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653624738"/>
                  </a:ext>
                </a:extLst>
              </a:tr>
              <a:tr h="11006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329535907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Accumulated funds b/f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£103,373.79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451801404"/>
                  </a:ext>
                </a:extLst>
              </a:tr>
              <a:tr h="145892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Profit (Loss)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(-£317.96)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3944988666"/>
                  </a:ext>
                </a:extLst>
              </a:tr>
              <a:tr h="1458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Accumulated funds to c/f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£103,055.83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29" marR="1029" marT="1029" marB="0" anchor="b"/>
                </a:tc>
                <a:extLst>
                  <a:ext uri="{0D108BD9-81ED-4DB2-BD59-A6C34878D82A}">
                    <a16:rowId xmlns:a16="http://schemas.microsoft.com/office/drawing/2014/main" val="2609019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27694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{03E9E98F-AE31-419F-AE79-ACADCD2A2C76}tf22712842_win32</Template>
  <TotalTime>157</TotalTime>
  <Words>632</Words>
  <Application>Microsoft Macintosh PowerPoint</Application>
  <PresentationFormat>Widescreen</PresentationFormat>
  <Paragraphs>176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Franklin Gothic Book</vt:lpstr>
      <vt:lpstr>1_RetrospectVTI</vt:lpstr>
      <vt:lpstr>AGM Accounts</vt:lpstr>
      <vt:lpstr>Income: What you will need</vt:lpstr>
      <vt:lpstr>Contents</vt:lpstr>
      <vt:lpstr>Assets</vt:lpstr>
      <vt:lpstr>What are fixed assets </vt:lpstr>
      <vt:lpstr>What are current Assets?</vt:lpstr>
      <vt:lpstr>Depreciation</vt:lpstr>
      <vt:lpstr>Income &amp; Expenditure  Anytown Spiritualist Church, year ending 2021</vt:lpstr>
      <vt:lpstr>Balance Sheet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at Committee Meetings</dc:title>
  <dc:creator>Matthew Mold</dc:creator>
  <cp:lastModifiedBy>James Frid</cp:lastModifiedBy>
  <cp:revision>5</cp:revision>
  <dcterms:created xsi:type="dcterms:W3CDTF">2022-09-20T09:58:58Z</dcterms:created>
  <dcterms:modified xsi:type="dcterms:W3CDTF">2022-10-25T14:33:47Z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