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98" r:id="rId5"/>
    <p:sldId id="299" r:id="rId6"/>
    <p:sldId id="300" r:id="rId7"/>
    <p:sldId id="303" r:id="rId8"/>
    <p:sldId id="301" r:id="rId9"/>
    <p:sldId id="302" r:id="rId10"/>
    <p:sldId id="304" r:id="rId11"/>
    <p:sldId id="306" r:id="rId12"/>
    <p:sldId id="30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29" autoAdjust="0"/>
    <p:restoredTop sz="94619" autoAdjust="0"/>
  </p:normalViewPr>
  <p:slideViewPr>
    <p:cSldViewPr snapToGrid="0">
      <p:cViewPr varScale="1">
        <p:scale>
          <a:sx n="128" d="100"/>
          <a:sy n="128" d="100"/>
        </p:scale>
        <p:origin x="4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D365FB-9FB0-46C3-980D-CC4B41D60DD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BD5DB32-E2E1-416D-BA85-29041C5244A8}">
      <dgm:prSet/>
      <dgm:spPr>
        <a:solidFill>
          <a:schemeClr val="accent2"/>
        </a:solidFill>
      </dgm:spPr>
      <dgm:t>
        <a:bodyPr/>
        <a:lstStyle/>
        <a:p>
          <a:r>
            <a:rPr lang="en-US" dirty="0"/>
            <a:t>Matthew Mold</a:t>
          </a:r>
        </a:p>
      </dgm:t>
    </dgm:pt>
    <dgm:pt modelId="{E11E1B63-2D0D-4C27-99D2-FC8D16C0F58F}" type="parTrans" cxnId="{72BFBEC0-2D70-4669-AA35-AA5DB4CD4A02}">
      <dgm:prSet/>
      <dgm:spPr/>
      <dgm:t>
        <a:bodyPr/>
        <a:lstStyle/>
        <a:p>
          <a:endParaRPr lang="en-US"/>
        </a:p>
      </dgm:t>
    </dgm:pt>
    <dgm:pt modelId="{39D6BBAD-D405-4B3E-9E3E-A5D009990C7D}" type="sibTrans" cxnId="{72BFBEC0-2D70-4669-AA35-AA5DB4CD4A02}">
      <dgm:prSet/>
      <dgm:spPr/>
      <dgm:t>
        <a:bodyPr/>
        <a:lstStyle/>
        <a:p>
          <a:endParaRPr lang="en-US"/>
        </a:p>
      </dgm:t>
    </dgm:pt>
    <dgm:pt modelId="{03F6DCFA-A6AB-45AF-A243-ACA0D8048BDA}">
      <dgm:prSet/>
      <dgm:spPr/>
      <dgm:t>
        <a:bodyPr/>
        <a:lstStyle/>
        <a:p>
          <a:r>
            <a:rPr lang="en-GB" dirty="0"/>
            <a:t>Church Relations Coordinator</a:t>
          </a:r>
          <a:endParaRPr lang="en-US" dirty="0"/>
        </a:p>
      </dgm:t>
    </dgm:pt>
    <dgm:pt modelId="{CB737081-BE41-4967-95CB-2548A770864D}" type="parTrans" cxnId="{28B72B5D-AEEF-4E88-A570-5B00B8F18E70}">
      <dgm:prSet/>
      <dgm:spPr/>
      <dgm:t>
        <a:bodyPr/>
        <a:lstStyle/>
        <a:p>
          <a:endParaRPr lang="en-US"/>
        </a:p>
      </dgm:t>
    </dgm:pt>
    <dgm:pt modelId="{2B18D998-5AED-48C9-AEB0-414428F09FD5}" type="sibTrans" cxnId="{28B72B5D-AEEF-4E88-A570-5B00B8F18E70}">
      <dgm:prSet/>
      <dgm:spPr/>
      <dgm:t>
        <a:bodyPr/>
        <a:lstStyle/>
        <a:p>
          <a:endParaRPr lang="en-US"/>
        </a:p>
      </dgm:t>
    </dgm:pt>
    <dgm:pt modelId="{1A6609F6-BF3A-4744-A4C2-2E8EBA883653}">
      <dgm:prSet/>
      <dgm:spPr/>
      <dgm:t>
        <a:bodyPr/>
        <a:lstStyle/>
        <a:p>
          <a:r>
            <a:rPr lang="en-US" dirty="0" err="1"/>
            <a:t>Matthew.Mold@snu.org.uk</a:t>
          </a:r>
          <a:endParaRPr lang="en-US" dirty="0"/>
        </a:p>
      </dgm:t>
    </dgm:pt>
    <dgm:pt modelId="{68DE03F5-9140-47B5-99F0-AC67E58D67F5}" type="parTrans" cxnId="{98F778CA-F4F3-44D1-8D63-5A93F5AE27BA}">
      <dgm:prSet/>
      <dgm:spPr/>
      <dgm:t>
        <a:bodyPr/>
        <a:lstStyle/>
        <a:p>
          <a:endParaRPr lang="en-US"/>
        </a:p>
      </dgm:t>
    </dgm:pt>
    <dgm:pt modelId="{1CB587E7-0757-4748-81D4-BF9F3BB832B8}" type="sibTrans" cxnId="{98F778CA-F4F3-44D1-8D63-5A93F5AE27BA}">
      <dgm:prSet/>
      <dgm:spPr/>
      <dgm:t>
        <a:bodyPr/>
        <a:lstStyle/>
        <a:p>
          <a:endParaRPr lang="en-US"/>
        </a:p>
      </dgm:t>
    </dgm:pt>
    <dgm:pt modelId="{7C650D37-B8F0-5845-88E8-D4526C02E4F9}">
      <dgm:prSet/>
      <dgm:spPr/>
      <dgm:t>
        <a:bodyPr/>
        <a:lstStyle/>
        <a:p>
          <a:r>
            <a:rPr lang="en-GB" dirty="0"/>
            <a:t>01279 816363</a:t>
          </a:r>
        </a:p>
      </dgm:t>
    </dgm:pt>
    <dgm:pt modelId="{444781D4-1454-C24D-804A-71564F3B2AB1}" type="parTrans" cxnId="{502B5944-2FCC-0F40-BF92-F5D46887F627}">
      <dgm:prSet/>
      <dgm:spPr/>
      <dgm:t>
        <a:bodyPr/>
        <a:lstStyle/>
        <a:p>
          <a:endParaRPr lang="en-GB"/>
        </a:p>
      </dgm:t>
    </dgm:pt>
    <dgm:pt modelId="{65F32EB7-EECA-5C43-8A38-1F82A5384399}" type="sibTrans" cxnId="{502B5944-2FCC-0F40-BF92-F5D46887F627}">
      <dgm:prSet/>
      <dgm:spPr/>
      <dgm:t>
        <a:bodyPr/>
        <a:lstStyle/>
        <a:p>
          <a:endParaRPr lang="en-GB"/>
        </a:p>
      </dgm:t>
    </dgm:pt>
    <dgm:pt modelId="{354A64DF-CAAF-1741-864F-5AAE21A5F535}" type="pres">
      <dgm:prSet presAssocID="{6FD365FB-9FB0-46C3-980D-CC4B41D60DDF}" presName="linear" presStyleCnt="0">
        <dgm:presLayoutVars>
          <dgm:animLvl val="lvl"/>
          <dgm:resizeHandles val="exact"/>
        </dgm:presLayoutVars>
      </dgm:prSet>
      <dgm:spPr/>
    </dgm:pt>
    <dgm:pt modelId="{42E7E090-9AB1-4947-A4A5-8AC0D1DEB9FF}" type="pres">
      <dgm:prSet presAssocID="{FBD5DB32-E2E1-416D-BA85-29041C5244A8}" presName="parentText" presStyleLbl="node1" presStyleIdx="0" presStyleCnt="4" custLinFactNeighborY="8417">
        <dgm:presLayoutVars>
          <dgm:chMax val="0"/>
          <dgm:bulletEnabled val="1"/>
        </dgm:presLayoutVars>
      </dgm:prSet>
      <dgm:spPr/>
    </dgm:pt>
    <dgm:pt modelId="{0747A3CC-B21F-9448-A9A1-036F6619700E}" type="pres">
      <dgm:prSet presAssocID="{39D6BBAD-D405-4B3E-9E3E-A5D009990C7D}" presName="spacer" presStyleCnt="0"/>
      <dgm:spPr/>
    </dgm:pt>
    <dgm:pt modelId="{677B2961-149B-DB48-AC77-F53995519E97}" type="pres">
      <dgm:prSet presAssocID="{03F6DCFA-A6AB-45AF-A243-ACA0D8048BD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BC92EE9-397E-B049-8AA6-79F32835368F}" type="pres">
      <dgm:prSet presAssocID="{2B18D998-5AED-48C9-AEB0-414428F09FD5}" presName="spacer" presStyleCnt="0"/>
      <dgm:spPr/>
    </dgm:pt>
    <dgm:pt modelId="{5207897F-54BC-694A-A8A7-D86DA4BD095C}" type="pres">
      <dgm:prSet presAssocID="{1A6609F6-BF3A-4744-A4C2-2E8EBA88365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52347FC-CF5C-D440-B416-CA766D00DD4F}" type="pres">
      <dgm:prSet presAssocID="{1CB587E7-0757-4748-81D4-BF9F3BB832B8}" presName="spacer" presStyleCnt="0"/>
      <dgm:spPr/>
    </dgm:pt>
    <dgm:pt modelId="{15F10E4E-4253-6142-9B69-7B4A304FA08A}" type="pres">
      <dgm:prSet presAssocID="{7C650D37-B8F0-5845-88E8-D4526C02E4F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CF96101-080A-DE44-8FB6-9183C77902E2}" type="presOf" srcId="{1A6609F6-BF3A-4744-A4C2-2E8EBA883653}" destId="{5207897F-54BC-694A-A8A7-D86DA4BD095C}" srcOrd="0" destOrd="0" presId="urn:microsoft.com/office/officeart/2005/8/layout/vList2"/>
    <dgm:cxn modelId="{2D804F0B-281C-AE44-9260-2EEA688D5E6E}" type="presOf" srcId="{FBD5DB32-E2E1-416D-BA85-29041C5244A8}" destId="{42E7E090-9AB1-4947-A4A5-8AC0D1DEB9FF}" srcOrd="0" destOrd="0" presId="urn:microsoft.com/office/officeart/2005/8/layout/vList2"/>
    <dgm:cxn modelId="{502B5944-2FCC-0F40-BF92-F5D46887F627}" srcId="{6FD365FB-9FB0-46C3-980D-CC4B41D60DDF}" destId="{7C650D37-B8F0-5845-88E8-D4526C02E4F9}" srcOrd="3" destOrd="0" parTransId="{444781D4-1454-C24D-804A-71564F3B2AB1}" sibTransId="{65F32EB7-EECA-5C43-8A38-1F82A5384399}"/>
    <dgm:cxn modelId="{28B72B5D-AEEF-4E88-A570-5B00B8F18E70}" srcId="{6FD365FB-9FB0-46C3-980D-CC4B41D60DDF}" destId="{03F6DCFA-A6AB-45AF-A243-ACA0D8048BDA}" srcOrd="1" destOrd="0" parTransId="{CB737081-BE41-4967-95CB-2548A770864D}" sibTransId="{2B18D998-5AED-48C9-AEB0-414428F09FD5}"/>
    <dgm:cxn modelId="{D55A7F5F-8A74-C54B-80FB-47DBE094208F}" type="presOf" srcId="{6FD365FB-9FB0-46C3-980D-CC4B41D60DDF}" destId="{354A64DF-CAAF-1741-864F-5AAE21A5F535}" srcOrd="0" destOrd="0" presId="urn:microsoft.com/office/officeart/2005/8/layout/vList2"/>
    <dgm:cxn modelId="{7770A46F-37CF-4E48-AD89-316E7237C35A}" type="presOf" srcId="{7C650D37-B8F0-5845-88E8-D4526C02E4F9}" destId="{15F10E4E-4253-6142-9B69-7B4A304FA08A}" srcOrd="0" destOrd="0" presId="urn:microsoft.com/office/officeart/2005/8/layout/vList2"/>
    <dgm:cxn modelId="{561325B7-E5D6-6F42-B45F-FE1EA65F2F59}" type="presOf" srcId="{03F6DCFA-A6AB-45AF-A243-ACA0D8048BDA}" destId="{677B2961-149B-DB48-AC77-F53995519E97}" srcOrd="0" destOrd="0" presId="urn:microsoft.com/office/officeart/2005/8/layout/vList2"/>
    <dgm:cxn modelId="{72BFBEC0-2D70-4669-AA35-AA5DB4CD4A02}" srcId="{6FD365FB-9FB0-46C3-980D-CC4B41D60DDF}" destId="{FBD5DB32-E2E1-416D-BA85-29041C5244A8}" srcOrd="0" destOrd="0" parTransId="{E11E1B63-2D0D-4C27-99D2-FC8D16C0F58F}" sibTransId="{39D6BBAD-D405-4B3E-9E3E-A5D009990C7D}"/>
    <dgm:cxn modelId="{98F778CA-F4F3-44D1-8D63-5A93F5AE27BA}" srcId="{6FD365FB-9FB0-46C3-980D-CC4B41D60DDF}" destId="{1A6609F6-BF3A-4744-A4C2-2E8EBA883653}" srcOrd="2" destOrd="0" parTransId="{68DE03F5-9140-47B5-99F0-AC67E58D67F5}" sibTransId="{1CB587E7-0757-4748-81D4-BF9F3BB832B8}"/>
    <dgm:cxn modelId="{C9FA1F4C-20F3-9C44-8660-4BA313139A6F}" type="presParOf" srcId="{354A64DF-CAAF-1741-864F-5AAE21A5F535}" destId="{42E7E090-9AB1-4947-A4A5-8AC0D1DEB9FF}" srcOrd="0" destOrd="0" presId="urn:microsoft.com/office/officeart/2005/8/layout/vList2"/>
    <dgm:cxn modelId="{09BE9D24-A732-9E49-9967-0DFA6C8A730E}" type="presParOf" srcId="{354A64DF-CAAF-1741-864F-5AAE21A5F535}" destId="{0747A3CC-B21F-9448-A9A1-036F6619700E}" srcOrd="1" destOrd="0" presId="urn:microsoft.com/office/officeart/2005/8/layout/vList2"/>
    <dgm:cxn modelId="{6FC58AC5-F2AC-DC45-AED9-7A25FC2A988C}" type="presParOf" srcId="{354A64DF-CAAF-1741-864F-5AAE21A5F535}" destId="{677B2961-149B-DB48-AC77-F53995519E97}" srcOrd="2" destOrd="0" presId="urn:microsoft.com/office/officeart/2005/8/layout/vList2"/>
    <dgm:cxn modelId="{F0A0F257-94FF-1F4C-8536-63A3C37B87E0}" type="presParOf" srcId="{354A64DF-CAAF-1741-864F-5AAE21A5F535}" destId="{CBC92EE9-397E-B049-8AA6-79F32835368F}" srcOrd="3" destOrd="0" presId="urn:microsoft.com/office/officeart/2005/8/layout/vList2"/>
    <dgm:cxn modelId="{F1BBE447-EC47-E847-A811-85E11875472E}" type="presParOf" srcId="{354A64DF-CAAF-1741-864F-5AAE21A5F535}" destId="{5207897F-54BC-694A-A8A7-D86DA4BD095C}" srcOrd="4" destOrd="0" presId="urn:microsoft.com/office/officeart/2005/8/layout/vList2"/>
    <dgm:cxn modelId="{29515E5D-2141-8B44-8094-D7150F6EFCAD}" type="presParOf" srcId="{354A64DF-CAAF-1741-864F-5AAE21A5F535}" destId="{E52347FC-CF5C-D440-B416-CA766D00DD4F}" srcOrd="5" destOrd="0" presId="urn:microsoft.com/office/officeart/2005/8/layout/vList2"/>
    <dgm:cxn modelId="{4A111C60-4AC4-ED4C-B669-6630EE851D2E}" type="presParOf" srcId="{354A64DF-CAAF-1741-864F-5AAE21A5F535}" destId="{15F10E4E-4253-6142-9B69-7B4A304FA08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E7E090-9AB1-4947-A4A5-8AC0D1DEB9FF}">
      <dsp:nvSpPr>
        <dsp:cNvPr id="0" name=""/>
        <dsp:cNvSpPr/>
      </dsp:nvSpPr>
      <dsp:spPr>
        <a:xfrm>
          <a:off x="0" y="936067"/>
          <a:ext cx="6418629" cy="866970"/>
        </a:xfrm>
        <a:prstGeom prst="roundRect">
          <a:avLst/>
        </a:prstGeom>
        <a:solidFill>
          <a:schemeClr val="accent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Matthew Mold</a:t>
          </a:r>
        </a:p>
      </dsp:txBody>
      <dsp:txXfrm>
        <a:off x="42322" y="978389"/>
        <a:ext cx="6333985" cy="782326"/>
      </dsp:txXfrm>
    </dsp:sp>
    <dsp:sp modelId="{677B2961-149B-DB48-AC77-F53995519E97}">
      <dsp:nvSpPr>
        <dsp:cNvPr id="0" name=""/>
        <dsp:cNvSpPr/>
      </dsp:nvSpPr>
      <dsp:spPr>
        <a:xfrm>
          <a:off x="0" y="1903266"/>
          <a:ext cx="6418629" cy="866970"/>
        </a:xfrm>
        <a:prstGeom prst="roundRect">
          <a:avLst/>
        </a:prstGeom>
        <a:solidFill>
          <a:schemeClr val="accent2">
            <a:hueOff val="11784"/>
            <a:satOff val="-11496"/>
            <a:lumOff val="-58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 dirty="0"/>
            <a:t>Church Relations Coordinator</a:t>
          </a:r>
          <a:endParaRPr lang="en-US" sz="3800" kern="1200" dirty="0"/>
        </a:p>
      </dsp:txBody>
      <dsp:txXfrm>
        <a:off x="42322" y="1945588"/>
        <a:ext cx="6333985" cy="782326"/>
      </dsp:txXfrm>
    </dsp:sp>
    <dsp:sp modelId="{5207897F-54BC-694A-A8A7-D86DA4BD095C}">
      <dsp:nvSpPr>
        <dsp:cNvPr id="0" name=""/>
        <dsp:cNvSpPr/>
      </dsp:nvSpPr>
      <dsp:spPr>
        <a:xfrm>
          <a:off x="0" y="2879676"/>
          <a:ext cx="6418629" cy="866970"/>
        </a:xfrm>
        <a:prstGeom prst="roundRect">
          <a:avLst/>
        </a:prstGeom>
        <a:solidFill>
          <a:schemeClr val="accent2">
            <a:hueOff val="23569"/>
            <a:satOff val="-22991"/>
            <a:lumOff val="-1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 err="1"/>
            <a:t>Matthew.Mold@snu.org.uk</a:t>
          </a:r>
          <a:endParaRPr lang="en-US" sz="3800" kern="1200" dirty="0"/>
        </a:p>
      </dsp:txBody>
      <dsp:txXfrm>
        <a:off x="42322" y="2921998"/>
        <a:ext cx="6333985" cy="782326"/>
      </dsp:txXfrm>
    </dsp:sp>
    <dsp:sp modelId="{15F10E4E-4253-6142-9B69-7B4A304FA08A}">
      <dsp:nvSpPr>
        <dsp:cNvPr id="0" name=""/>
        <dsp:cNvSpPr/>
      </dsp:nvSpPr>
      <dsp:spPr>
        <a:xfrm>
          <a:off x="0" y="3856086"/>
          <a:ext cx="6418629" cy="866970"/>
        </a:xfrm>
        <a:prstGeom prst="roundRect">
          <a:avLst/>
        </a:prstGeom>
        <a:solidFill>
          <a:schemeClr val="accent2">
            <a:hueOff val="35353"/>
            <a:satOff val="-34487"/>
            <a:lumOff val="-176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 dirty="0"/>
            <a:t>01279 816363</a:t>
          </a:r>
        </a:p>
      </dsp:txBody>
      <dsp:txXfrm>
        <a:off x="42322" y="3898408"/>
        <a:ext cx="6333985" cy="782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11/8/22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11/8/22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11/8/22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11/8/22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11/8/22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11/8/22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11/8/22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11/8/22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11/8/22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11/8/22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548B4202-DCD5-4F8C-B481-743A989A9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999" y="3240160"/>
            <a:ext cx="10909073" cy="2267972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Income &amp; Expenditure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999" y="5782457"/>
            <a:ext cx="10925101" cy="460536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 TO RECORD AND HOW TO DO IT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B57E4A54-E7B4-4C2F-739C-E1E13FF52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9589" y="3737113"/>
            <a:ext cx="1691643" cy="1704426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7F57F6B-E621-4E40-A34D-2FE12902A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45296"/>
            <a:ext cx="10515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8EE702CF-91CE-4661-ACBF-3C8160D1B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143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E46050-D74D-D222-828E-3B6BA1CF9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477078"/>
            <a:ext cx="9309055" cy="16665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Income: What you will need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D29B6-E749-6F57-E1FD-A9E12CAA8A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55" y="2670425"/>
            <a:ext cx="7557104" cy="3342747"/>
          </a:xfrm>
        </p:spPr>
        <p:txBody>
          <a:bodyPr vert="horz" lIns="0" tIns="45720" rIns="0" bIns="45720" rtlCol="0">
            <a:normAutofit/>
          </a:bodyPr>
          <a:lstStyle/>
          <a:p>
            <a:pPr marL="201168" lvl="1" indent="0">
              <a:buNone/>
            </a:pP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Income receipt book</a:t>
            </a:r>
          </a:p>
          <a:p>
            <a:pPr lvl="1"/>
            <a:endParaRPr lang="en-US" sz="28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1168" lvl="1" indent="0">
              <a:buNone/>
            </a:pP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Income &amp; Expenditure accounts book</a:t>
            </a:r>
          </a:p>
          <a:p>
            <a:pPr lvl="1"/>
            <a:endParaRPr lang="en-US" sz="28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1168" lvl="1" indent="0">
              <a:buNone/>
            </a:pP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Paying in book/deposit accounts book</a:t>
            </a:r>
          </a:p>
          <a:p>
            <a:pPr lvl="1"/>
            <a:endParaRPr lang="en-US" sz="1600" dirty="0">
              <a:solidFill>
                <a:srgbClr val="FFFFFF"/>
              </a:solidFill>
            </a:endParaRPr>
          </a:p>
          <a:p>
            <a:pPr lvl="1"/>
            <a:endParaRPr lang="en-US" sz="1600" dirty="0">
              <a:solidFill>
                <a:srgbClr val="FFFFFF"/>
              </a:solidFill>
            </a:endParaRPr>
          </a:p>
          <a:p>
            <a:pPr lvl="1"/>
            <a:endParaRPr lang="en-US" sz="1600" dirty="0">
              <a:solidFill>
                <a:srgbClr val="FFFFFF"/>
              </a:solidFill>
            </a:endParaRPr>
          </a:p>
          <a:p>
            <a:pPr lvl="1"/>
            <a:endParaRPr lang="en-US" sz="1600" dirty="0">
              <a:solidFill>
                <a:srgbClr val="FFFFFF"/>
              </a:solidFill>
            </a:endParaRPr>
          </a:p>
          <a:p>
            <a:pPr marL="201168" lvl="1" indent="0">
              <a:buNone/>
            </a:pPr>
            <a:endParaRPr 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904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2C4D9-9CB1-B32B-E6F8-503850A59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>
                <a:latin typeface="Calibri" panose="020F0502020204030204" pitchFamily="34" charset="0"/>
                <a:cs typeface="Calibri" panose="020F0502020204030204" pitchFamily="34" charset="0"/>
              </a:rPr>
              <a:t>Income Categories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1FDF2-C95E-05F0-BF3D-FBD67EF68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1991692"/>
            <a:ext cx="2901405" cy="3748193"/>
          </a:xfrm>
        </p:spPr>
        <p:txBody>
          <a:bodyPr>
            <a:noAutofit/>
          </a:bodyPr>
          <a:lstStyle/>
          <a:p>
            <a:pPr marL="0" algn="l" rtl="0" eaLnBrk="1" fontAlgn="t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Wednesday Service </a:t>
            </a:r>
            <a:endParaRPr lang="en-GB" sz="2400" b="0" i="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0" algn="l" rtl="0" eaLnBrk="1" fontAlgn="b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Sunday Service </a:t>
            </a:r>
            <a:endParaRPr lang="en-GB" sz="2400" b="0" i="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0" algn="l" rtl="0" eaLnBrk="1" fontAlgn="b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Open Circle</a:t>
            </a:r>
            <a:endParaRPr lang="en-GB" sz="2400" b="0" i="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0" algn="l" rtl="0" eaLnBrk="1" fontAlgn="b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Development Class</a:t>
            </a:r>
            <a:endParaRPr lang="en-GB" sz="2400" b="0" i="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0" algn="l" rtl="0" eaLnBrk="1" fontAlgn="b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Raffle</a:t>
            </a:r>
            <a:endParaRPr lang="en-GB" sz="2400" b="0" i="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0" algn="l" rtl="0" eaLnBrk="1" fontAlgn="b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Refreshments</a:t>
            </a:r>
            <a:endParaRPr lang="en-GB" sz="2400" b="0" i="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0" algn="l" rtl="0" eaLnBrk="1" fontAlgn="b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Goods</a:t>
            </a:r>
            <a:endParaRPr lang="en-GB" sz="2400" b="0" i="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endParaRPr lang="en-GB" sz="2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85B277E-FD45-3B03-18A4-B17AFFFA4AD8}"/>
              </a:ext>
            </a:extLst>
          </p:cNvPr>
          <p:cNvSpPr txBox="1">
            <a:spLocks/>
          </p:cNvSpPr>
          <p:nvPr/>
        </p:nvSpPr>
        <p:spPr>
          <a:xfrm>
            <a:off x="4689565" y="2120899"/>
            <a:ext cx="2502263" cy="374819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D2C044-1504-C270-F07A-53713B84F313}"/>
              </a:ext>
            </a:extLst>
          </p:cNvPr>
          <p:cNvSpPr txBox="1"/>
          <p:nvPr/>
        </p:nvSpPr>
        <p:spPr>
          <a:xfrm>
            <a:off x="4983447" y="2120899"/>
            <a:ext cx="3396344" cy="4335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fontAlgn="b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Rent / Room Hire</a:t>
            </a:r>
            <a:endParaRPr lang="en-GB" sz="2400" b="0" i="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0" algn="l" rtl="0" eaLnBrk="1" fontAlgn="b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Literature </a:t>
            </a:r>
            <a:endParaRPr lang="en-GB" sz="2400" b="0" i="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0" algn="l" rtl="0" eaLnBrk="1" fontAlgn="b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Donations</a:t>
            </a:r>
            <a:endParaRPr lang="en-GB" sz="2400" b="0" i="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0" algn="l" rtl="0" eaLnBrk="1" fontAlgn="b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Membership fees </a:t>
            </a:r>
            <a:endParaRPr lang="en-GB" sz="2400" b="0" i="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0" algn="l" rtl="0" eaLnBrk="1" fontAlgn="b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Special events</a:t>
            </a:r>
            <a:endParaRPr lang="en-GB" sz="2400" b="0" i="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0" algn="l" rtl="0" eaLnBrk="1" fontAlgn="b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other fundraising </a:t>
            </a:r>
            <a:endParaRPr lang="en-GB" sz="2400" b="0" i="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0" algn="l" rtl="0" eaLnBrk="1" fontAlgn="b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Private Readings </a:t>
            </a:r>
            <a:endParaRPr lang="en-GB" sz="2400" b="0" i="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>
              <a:lnSpc>
                <a:spcPct val="150000"/>
              </a:lnSpc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354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2C4D9-9CB1-B32B-E6F8-503850A59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>
                <a:latin typeface="Calibri" panose="020F0502020204030204" pitchFamily="34" charset="0"/>
                <a:cs typeface="Calibri" panose="020F0502020204030204" pitchFamily="34" charset="0"/>
              </a:rPr>
              <a:t>Recording Income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85B277E-FD45-3B03-18A4-B17AFFFA4AD8}"/>
              </a:ext>
            </a:extLst>
          </p:cNvPr>
          <p:cNvSpPr txBox="1">
            <a:spLocks/>
          </p:cNvSpPr>
          <p:nvPr/>
        </p:nvSpPr>
        <p:spPr>
          <a:xfrm>
            <a:off x="4689565" y="2120899"/>
            <a:ext cx="2502263" cy="374819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6EEC145-9679-43B6-FCEA-00FDFBD93F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153566"/>
              </p:ext>
            </p:extLst>
          </p:nvPr>
        </p:nvGraphicFramePr>
        <p:xfrm>
          <a:off x="1096963" y="2108201"/>
          <a:ext cx="8191416" cy="2954268"/>
        </p:xfrm>
        <a:graphic>
          <a:graphicData uri="http://schemas.openxmlformats.org/drawingml/2006/table">
            <a:tbl>
              <a:tblPr/>
              <a:tblGrid>
                <a:gridCol w="2250332">
                  <a:extLst>
                    <a:ext uri="{9D8B030D-6E8A-4147-A177-3AD203B41FA5}">
                      <a16:colId xmlns:a16="http://schemas.microsoft.com/office/drawing/2014/main" val="2037196056"/>
                    </a:ext>
                  </a:extLst>
                </a:gridCol>
                <a:gridCol w="1721816">
                  <a:extLst>
                    <a:ext uri="{9D8B030D-6E8A-4147-A177-3AD203B41FA5}">
                      <a16:colId xmlns:a16="http://schemas.microsoft.com/office/drawing/2014/main" val="1233807239"/>
                    </a:ext>
                  </a:extLst>
                </a:gridCol>
                <a:gridCol w="2400183">
                  <a:extLst>
                    <a:ext uri="{9D8B030D-6E8A-4147-A177-3AD203B41FA5}">
                      <a16:colId xmlns:a16="http://schemas.microsoft.com/office/drawing/2014/main" val="3505725726"/>
                    </a:ext>
                  </a:extLst>
                </a:gridCol>
                <a:gridCol w="1819085">
                  <a:extLst>
                    <a:ext uri="{9D8B030D-6E8A-4147-A177-3AD203B41FA5}">
                      <a16:colId xmlns:a16="http://schemas.microsoft.com/office/drawing/2014/main" val="310622674"/>
                    </a:ext>
                  </a:extLst>
                </a:gridCol>
              </a:tblGrid>
              <a:tr h="3677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l" fontAlgn="t"/>
                      <a:r>
                        <a:rPr lang="en-GB" sz="2300" u="sng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Income</a:t>
                      </a:r>
                      <a:endParaRPr lang="en-GB" sz="2300" b="1" i="0" u="sng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l" fontAlgn="b"/>
                      <a:r>
                        <a:rPr lang="en-GB" sz="2300" u="sng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Date</a:t>
                      </a:r>
                      <a:endParaRPr lang="en-GB" sz="2300" b="1" i="0" u="sng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l" fontAlgn="b"/>
                      <a:r>
                        <a:rPr lang="en-GB" sz="2300" u="sng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Event</a:t>
                      </a:r>
                      <a:endParaRPr lang="en-GB" sz="2300" b="1" i="0" u="sng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l" fontAlgn="b"/>
                      <a:r>
                        <a:rPr lang="en-GB" sz="2300" u="sng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Amount</a:t>
                      </a:r>
                      <a:endParaRPr lang="en-GB" sz="2300" b="1" i="0" u="sng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0515338"/>
                  </a:ext>
                </a:extLst>
              </a:tr>
              <a:tr h="379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l" fontAlgn="b"/>
                      <a:endParaRPr lang="en-GB" sz="23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l" fontAlgn="b"/>
                      <a:endParaRPr lang="en-GB" sz="23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l" fontAlgn="b"/>
                      <a:endParaRPr lang="en-GB" sz="23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l" fontAlgn="b"/>
                      <a:endParaRPr lang="en-GB" sz="23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6026446"/>
                  </a:ext>
                </a:extLst>
              </a:tr>
              <a:tr h="3677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l" fontAlgn="b"/>
                      <a:r>
                        <a:rPr lang="en-GB" sz="23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Collection</a:t>
                      </a:r>
                      <a:endParaRPr lang="en-GB" sz="23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r" fontAlgn="b"/>
                      <a:r>
                        <a:rPr lang="en-GB" sz="23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03/04/2022</a:t>
                      </a:r>
                      <a:endParaRPr lang="en-GB" sz="23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r" fontAlgn="b"/>
                      <a:r>
                        <a:rPr lang="en-GB" sz="23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Sunday Service</a:t>
                      </a:r>
                      <a:endParaRPr lang="en-GB" sz="23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r" fontAlgn="b"/>
                      <a:r>
                        <a:rPr lang="en-GB" sz="23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£30.00</a:t>
                      </a:r>
                      <a:endParaRPr lang="en-GB" sz="23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1218533"/>
                  </a:ext>
                </a:extLst>
              </a:tr>
              <a:tr h="3677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l" fontAlgn="b"/>
                      <a:r>
                        <a:rPr lang="en-GB" sz="23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Literature</a:t>
                      </a:r>
                      <a:endParaRPr lang="en-GB" sz="23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r" fontAlgn="b"/>
                      <a:r>
                        <a:rPr lang="en-GB" sz="23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03/04/2022</a:t>
                      </a:r>
                      <a:endParaRPr lang="en-GB" sz="23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r" fontAlgn="b"/>
                      <a:r>
                        <a:rPr lang="en-GB" sz="23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Sunday Service</a:t>
                      </a:r>
                      <a:endParaRPr lang="en-GB" sz="23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r" fontAlgn="b"/>
                      <a:r>
                        <a:rPr lang="en-GB" sz="23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£5.00</a:t>
                      </a:r>
                      <a:endParaRPr lang="en-GB" sz="23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8753715"/>
                  </a:ext>
                </a:extLst>
              </a:tr>
              <a:tr h="3677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l" fontAlgn="b"/>
                      <a:r>
                        <a:rPr lang="en-GB" sz="23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Refreshments</a:t>
                      </a:r>
                      <a:endParaRPr lang="en-GB" sz="23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r" fontAlgn="b"/>
                      <a:r>
                        <a:rPr lang="en-GB" sz="23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03/04/2022</a:t>
                      </a:r>
                      <a:endParaRPr lang="en-GB" sz="23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r" fontAlgn="b"/>
                      <a:r>
                        <a:rPr lang="en-GB" sz="23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Sunday Service</a:t>
                      </a:r>
                      <a:endParaRPr lang="en-GB" sz="23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r" fontAlgn="b"/>
                      <a:r>
                        <a:rPr lang="en-GB" sz="23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£15.00</a:t>
                      </a:r>
                      <a:endParaRPr lang="en-GB" sz="23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904543"/>
                  </a:ext>
                </a:extLst>
              </a:tr>
              <a:tr h="3677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l" fontAlgn="b"/>
                      <a:r>
                        <a:rPr lang="en-GB" sz="23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Goods</a:t>
                      </a:r>
                      <a:endParaRPr lang="en-GB" sz="23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r" fontAlgn="b"/>
                      <a:r>
                        <a:rPr lang="en-GB" sz="23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03/04/2022</a:t>
                      </a:r>
                      <a:endParaRPr lang="en-GB" sz="23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r" fontAlgn="b"/>
                      <a:r>
                        <a:rPr lang="en-GB" sz="23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Sunday Service</a:t>
                      </a:r>
                      <a:endParaRPr lang="en-GB" sz="23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r" fontAlgn="b"/>
                      <a:r>
                        <a:rPr lang="en-GB" sz="23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£6.45</a:t>
                      </a:r>
                      <a:endParaRPr lang="en-GB" sz="23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1754335"/>
                  </a:ext>
                </a:extLst>
              </a:tr>
              <a:tr h="3677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l" fontAlgn="b"/>
                      <a:r>
                        <a:rPr lang="en-GB" sz="23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Raffle</a:t>
                      </a:r>
                      <a:endParaRPr lang="en-GB" sz="23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r" fontAlgn="b"/>
                      <a:r>
                        <a:rPr lang="en-GB" sz="23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03/04/2022</a:t>
                      </a:r>
                      <a:endParaRPr lang="en-GB" sz="23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r" fontAlgn="b"/>
                      <a:r>
                        <a:rPr lang="en-GB" sz="23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Sunday Service</a:t>
                      </a:r>
                      <a:endParaRPr lang="en-GB" sz="23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r" fontAlgn="b"/>
                      <a:r>
                        <a:rPr lang="en-GB" sz="23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£9.50</a:t>
                      </a:r>
                      <a:endParaRPr lang="en-GB" sz="23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9057211"/>
                  </a:ext>
                </a:extLst>
              </a:tr>
              <a:tr h="3677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l" fontAlgn="b"/>
                      <a:r>
                        <a:rPr lang="en-GB" sz="23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  <a:endParaRPr lang="en-GB" sz="23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l" fontAlgn="b"/>
                      <a:endParaRPr lang="en-GB" sz="23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l" fontAlgn="b"/>
                      <a:endParaRPr lang="en-GB" sz="23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pPr algn="r" fontAlgn="b"/>
                      <a:r>
                        <a:rPr lang="en-GB" sz="23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£65.95</a:t>
                      </a:r>
                      <a:endParaRPr lang="en-GB" sz="23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560" marR="13560" marT="1356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1713812"/>
                  </a:ext>
                </a:extLst>
              </a:tr>
            </a:tbl>
          </a:graphicData>
        </a:graphic>
      </p:graphicFrame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C8C487C1-BA56-5E5B-239B-983E13068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550" y="5218778"/>
            <a:ext cx="1792714" cy="66630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051C134-3F8D-127A-BF0C-FCBE3CEE6EA2}"/>
              </a:ext>
            </a:extLst>
          </p:cNvPr>
          <p:cNvSpPr txBox="1"/>
          <p:nvPr/>
        </p:nvSpPr>
        <p:spPr>
          <a:xfrm>
            <a:off x="1141529" y="5721148"/>
            <a:ext cx="18930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Matthew Mold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F7D4C3-801F-24CA-E105-449B00D234DE}"/>
              </a:ext>
            </a:extLst>
          </p:cNvPr>
          <p:cNvSpPr txBox="1"/>
          <p:nvPr/>
        </p:nvSpPr>
        <p:spPr>
          <a:xfrm>
            <a:off x="5147999" y="5730592"/>
            <a:ext cx="2171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Jackie Wright</a:t>
            </a:r>
          </a:p>
        </p:txBody>
      </p:sp>
      <p:pic>
        <p:nvPicPr>
          <p:cNvPr id="17" name="Picture 16" descr="Text&#10;&#10;Description automatically generated">
            <a:extLst>
              <a:ext uri="{FF2B5EF4-FFF2-40B4-BE49-F238E27FC236}">
                <a16:creationId xmlns:a16="http://schemas.microsoft.com/office/drawing/2014/main" id="{D0CE07D7-B434-F3E5-EC21-776B24E0A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669" y="5205200"/>
            <a:ext cx="1666394" cy="105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053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90052-48E2-3036-3471-42910B471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2745"/>
          </a:xfrm>
        </p:spPr>
        <p:txBody>
          <a:bodyPr>
            <a:normAutofit/>
          </a:bodyPr>
          <a:lstStyle/>
          <a:p>
            <a:r>
              <a:rPr lang="en-GB" sz="5400" dirty="0">
                <a:latin typeface="Calibri" panose="020F0502020204030204" pitchFamily="34" charset="0"/>
                <a:cs typeface="Calibri" panose="020F0502020204030204" pitchFamily="34" charset="0"/>
              </a:rPr>
              <a:t>Income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F1C2B3-4238-067C-BC12-87702179B851}"/>
              </a:ext>
            </a:extLst>
          </p:cNvPr>
          <p:cNvSpPr txBox="1"/>
          <p:nvPr/>
        </p:nvSpPr>
        <p:spPr>
          <a:xfrm>
            <a:off x="1183907" y="2194560"/>
            <a:ext cx="997177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Record income against the correct category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Record all monies received accurately – record the exact amount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Date any income receipt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Get it signed by 2 committee / church members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789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CBCAA-33C1-CFE5-A643-013C27DB4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>
                <a:latin typeface="Calibri" panose="020F0502020204030204" pitchFamily="34" charset="0"/>
                <a:cs typeface="Calibri" panose="020F0502020204030204" pitchFamily="34" charset="0"/>
              </a:rPr>
              <a:t>Expenditure: What you will need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20D09B-BA8A-89CB-7BF1-FD83CD0642D8}"/>
              </a:ext>
            </a:extLst>
          </p:cNvPr>
          <p:cNvSpPr txBox="1"/>
          <p:nvPr/>
        </p:nvSpPr>
        <p:spPr>
          <a:xfrm>
            <a:off x="1212783" y="2127182"/>
            <a:ext cx="945200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cs typeface="Calibri" panose="020F0502020204030204" pitchFamily="34" charset="0"/>
              </a:rPr>
              <a:t>An Expenditure receipt book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income &amp; expenditure accounts book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Cheque book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Records of any standing orders or direct debits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Receipts </a:t>
            </a: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897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90052-48E2-3036-3471-42910B471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2745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Expenditure Categories</a:t>
            </a:r>
            <a:endParaRPr lang="en-GB" sz="5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F1C2B3-4238-067C-BC12-87702179B851}"/>
              </a:ext>
            </a:extLst>
          </p:cNvPr>
          <p:cNvSpPr txBox="1"/>
          <p:nvPr/>
        </p:nvSpPr>
        <p:spPr>
          <a:xfrm>
            <a:off x="1183907" y="2194560"/>
            <a:ext cx="472600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en-GB" sz="240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Franklin Gothic Book" panose="020B0503020102020204" pitchFamily="34" charset="0"/>
              </a:rPr>
              <a:t>Mediums fees Sunday</a:t>
            </a:r>
            <a:endParaRPr lang="en-GB" sz="240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Franklin Gothic Book" panose="020B05030201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en-GB" sz="240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Franklin Gothic Book" panose="020B0503020102020204" pitchFamily="34" charset="0"/>
              </a:rPr>
              <a:t>Mediums fees Wednesday</a:t>
            </a:r>
            <a:endParaRPr lang="en-GB" sz="240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Franklin Gothic Book" panose="020B05030201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en-GB" sz="240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Franklin Gothic Book" panose="020B0503020102020204" pitchFamily="34" charset="0"/>
              </a:rPr>
              <a:t>Water</a:t>
            </a:r>
            <a:endParaRPr lang="en-GB" sz="240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Franklin Gothic Book" panose="020B05030201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en-GB" sz="240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Franklin Gothic Book" panose="020B0503020102020204" pitchFamily="34" charset="0"/>
              </a:rPr>
              <a:t>Electric</a:t>
            </a:r>
            <a:endParaRPr lang="en-GB" sz="240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Franklin Gothic Book" panose="020B05030201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en-GB" sz="240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Franklin Gothic Book" panose="020B0503020102020204" pitchFamily="34" charset="0"/>
              </a:rPr>
              <a:t>Gas</a:t>
            </a:r>
            <a:endParaRPr lang="en-GB" sz="240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Franklin Gothic Book" panose="020B05030201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en-GB" sz="240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Franklin Gothic Book" panose="020B0503020102020204" pitchFamily="34" charset="0"/>
              </a:rPr>
              <a:t>Goods</a:t>
            </a:r>
            <a:endParaRPr lang="en-GB" sz="240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Franklin Gothic Book" panose="020B05030201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en-GB" sz="240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Franklin Gothic Book" panose="020B0503020102020204" pitchFamily="34" charset="0"/>
              </a:rPr>
              <a:t>Refreshments</a:t>
            </a:r>
            <a:endParaRPr lang="en-GB" sz="240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Franklin Gothic Book" panose="020B0503020102020204" pitchFamily="34" charset="0"/>
            </a:endParaRPr>
          </a:p>
          <a:p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B9D866-541C-9A48-844C-1C4D1DC238BF}"/>
              </a:ext>
            </a:extLst>
          </p:cNvPr>
          <p:cNvSpPr txBox="1"/>
          <p:nvPr/>
        </p:nvSpPr>
        <p:spPr>
          <a:xfrm>
            <a:off x="5698157" y="2194560"/>
            <a:ext cx="46682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en-GB" sz="240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Franklin Gothic Book" panose="020B0503020102020204" pitchFamily="34" charset="0"/>
              </a:rPr>
              <a:t>Literature</a:t>
            </a:r>
            <a:endParaRPr lang="en-GB" sz="240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Franklin Gothic Book" panose="020B05030201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en-GB" sz="240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Franklin Gothic Book" panose="020B0503020102020204" pitchFamily="34" charset="0"/>
              </a:rPr>
              <a:t>Raffle</a:t>
            </a:r>
            <a:endParaRPr lang="en-GB" sz="240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Franklin Gothic Book" panose="020B05030201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en-GB" sz="240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Franklin Gothic Book" panose="020B0503020102020204" pitchFamily="34" charset="0"/>
              </a:rPr>
              <a:t>Miscellaneous</a:t>
            </a:r>
            <a:endParaRPr lang="en-GB" sz="240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Franklin Gothic Book" panose="020B05030201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en-GB" sz="240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Franklin Gothic Book" panose="020B0503020102020204" pitchFamily="34" charset="0"/>
              </a:rPr>
              <a:t>PayPal</a:t>
            </a:r>
            <a:endParaRPr lang="en-GB" sz="240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Franklin Gothic Book" panose="020B05030201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en-GB" sz="240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Franklin Gothic Book" panose="020B0503020102020204" pitchFamily="34" charset="0"/>
              </a:rPr>
              <a:t>Private readings</a:t>
            </a:r>
            <a:endParaRPr lang="en-GB" sz="240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Franklin Gothic Book" panose="020B05030201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en-GB" sz="240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Franklin Gothic Book" panose="020B0503020102020204" pitchFamily="34" charset="0"/>
              </a:rPr>
              <a:t>Donations</a:t>
            </a:r>
            <a:endParaRPr lang="en-GB" sz="240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Franklin Gothic Book" panose="020B0503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151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E46050-D74D-D222-828E-3B6BA1CF9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Contact me</a:t>
            </a:r>
          </a:p>
        </p:txBody>
      </p:sp>
      <p:graphicFrame>
        <p:nvGraphicFramePr>
          <p:cNvPr id="18" name="Content Placeholder 3">
            <a:extLst>
              <a:ext uri="{FF2B5EF4-FFF2-40B4-BE49-F238E27FC236}">
                <a16:creationId xmlns:a16="http://schemas.microsoft.com/office/drawing/2014/main" id="{41CC00B8-4B95-BA0E-4358-5FFE8076B1A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18539713"/>
              </p:ext>
            </p:extLst>
          </p:nvPr>
        </p:nvGraphicFramePr>
        <p:xfrm>
          <a:off x="4741863" y="639763"/>
          <a:ext cx="6418629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7862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6" name="Rectangle 12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90052-48E2-3036-3471-42910B471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982" y="649013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Recording Expenditure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36FAB11-3044-9510-219B-8690E8987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476849"/>
              </p:ext>
            </p:extLst>
          </p:nvPr>
        </p:nvGraphicFramePr>
        <p:xfrm>
          <a:off x="5047125" y="407504"/>
          <a:ext cx="5918386" cy="5880008"/>
        </p:xfrm>
        <a:graphic>
          <a:graphicData uri="http://schemas.openxmlformats.org/drawingml/2006/table">
            <a:tbl>
              <a:tblPr>
                <a:solidFill>
                  <a:schemeClr val="bg1">
                    <a:lumMod val="95000"/>
                  </a:schemeClr>
                </a:solidFill>
                <a:tableStyleId>{5C22544A-7EE6-4342-B048-85BDC9FD1C3A}</a:tableStyleId>
              </a:tblPr>
              <a:tblGrid>
                <a:gridCol w="1475926">
                  <a:extLst>
                    <a:ext uri="{9D8B030D-6E8A-4147-A177-3AD203B41FA5}">
                      <a16:colId xmlns:a16="http://schemas.microsoft.com/office/drawing/2014/main" val="3349963021"/>
                    </a:ext>
                  </a:extLst>
                </a:gridCol>
                <a:gridCol w="744218">
                  <a:extLst>
                    <a:ext uri="{9D8B030D-6E8A-4147-A177-3AD203B41FA5}">
                      <a16:colId xmlns:a16="http://schemas.microsoft.com/office/drawing/2014/main" val="3769274557"/>
                    </a:ext>
                  </a:extLst>
                </a:gridCol>
                <a:gridCol w="916158">
                  <a:extLst>
                    <a:ext uri="{9D8B030D-6E8A-4147-A177-3AD203B41FA5}">
                      <a16:colId xmlns:a16="http://schemas.microsoft.com/office/drawing/2014/main" val="2995296950"/>
                    </a:ext>
                  </a:extLst>
                </a:gridCol>
                <a:gridCol w="552889">
                  <a:extLst>
                    <a:ext uri="{9D8B030D-6E8A-4147-A177-3AD203B41FA5}">
                      <a16:colId xmlns:a16="http://schemas.microsoft.com/office/drawing/2014/main" val="3045533680"/>
                    </a:ext>
                  </a:extLst>
                </a:gridCol>
                <a:gridCol w="1235471">
                  <a:extLst>
                    <a:ext uri="{9D8B030D-6E8A-4147-A177-3AD203B41FA5}">
                      <a16:colId xmlns:a16="http://schemas.microsoft.com/office/drawing/2014/main" val="2358381498"/>
                    </a:ext>
                  </a:extLst>
                </a:gridCol>
                <a:gridCol w="993724">
                  <a:extLst>
                    <a:ext uri="{9D8B030D-6E8A-4147-A177-3AD203B41FA5}">
                      <a16:colId xmlns:a16="http://schemas.microsoft.com/office/drawing/2014/main" val="1436132538"/>
                    </a:ext>
                  </a:extLst>
                </a:gridCol>
              </a:tblGrid>
              <a:tr h="309607">
                <a:tc>
                  <a:txBody>
                    <a:bodyPr/>
                    <a:lstStyle/>
                    <a:p>
                      <a:pPr algn="l" fontAlgn="t"/>
                      <a:r>
                        <a:rPr lang="en-GB" sz="900" u="sng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Expenditure </a:t>
                      </a:r>
                      <a:endParaRPr lang="en-GB" sz="900" b="1" i="0" u="sng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sng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Date</a:t>
                      </a:r>
                      <a:endParaRPr lang="en-GB" sz="900" b="1" i="0" u="sng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sng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Event</a:t>
                      </a:r>
                      <a:endParaRPr lang="en-GB" sz="900" b="1" i="0" u="sng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sng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Amount</a:t>
                      </a:r>
                      <a:endParaRPr lang="en-GB" sz="900" b="1" i="0" u="sng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sng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Payment Method</a:t>
                      </a:r>
                      <a:endParaRPr lang="en-GB" sz="900" b="1" i="0" u="sng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sng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Recepit Number</a:t>
                      </a:r>
                      <a:endParaRPr lang="en-GB" sz="900" b="1" i="0" u="sng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593514"/>
                  </a:ext>
                </a:extLst>
              </a:tr>
              <a:tr h="329743"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667663"/>
                  </a:ext>
                </a:extLst>
              </a:tr>
              <a:tr h="309607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Mediums fees Sunday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03/04/2022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Divine Service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£25.00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Cash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6123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5099752"/>
                  </a:ext>
                </a:extLst>
              </a:tr>
              <a:tr h="309607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Mediums fees Wednesday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06/04/2022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Demonstration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£20.00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Cash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6124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754288"/>
                  </a:ext>
                </a:extLst>
              </a:tr>
              <a:tr h="309607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Water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01/04/2022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Utiity bill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£40.00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Direct Debit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REF- 00768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782027"/>
                  </a:ext>
                </a:extLst>
              </a:tr>
              <a:tr h="309607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Electric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01/04/2022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Utiity</a:t>
                      </a:r>
                      <a:r>
                        <a:rPr lang="en-GB" sz="9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bill</a:t>
                      </a:r>
                      <a:endParaRPr lang="en-GB" sz="9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£55.00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Direct Debit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REF- 00769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674594"/>
                  </a:ext>
                </a:extLst>
              </a:tr>
              <a:tr h="309607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Gas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01/04/2022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Utiity</a:t>
                      </a:r>
                      <a:r>
                        <a:rPr lang="en-GB" sz="9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bill</a:t>
                      </a:r>
                      <a:endParaRPr lang="en-GB" sz="9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£60.00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Direct Debit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REF- 00770</a:t>
                      </a:r>
                      <a:endParaRPr lang="en-GB" sz="9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654169"/>
                  </a:ext>
                </a:extLst>
              </a:tr>
              <a:tr h="46063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Goods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10/04/2022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stock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£35.00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Cheque- store receipt attached</a:t>
                      </a:r>
                      <a:endParaRPr lang="en-GB" sz="9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CHQ REF - 00891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8845815"/>
                  </a:ext>
                </a:extLst>
              </a:tr>
              <a:tr h="611660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Refreshments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10/04/2022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stock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£15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Cheque- store receipt attached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"/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CHQ REF - 00892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009345"/>
                  </a:ext>
                </a:extLst>
              </a:tr>
              <a:tr h="309607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Literature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20/04/2022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library 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£5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cheque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CHQ REF - 00893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045072"/>
                  </a:ext>
                </a:extLst>
              </a:tr>
              <a:tr h="46063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Raffle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15/04/2022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prizses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£15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Cash – Store receipt attached 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6125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923216"/>
                  </a:ext>
                </a:extLst>
              </a:tr>
              <a:tr h="611660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Miscellaneous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17/04/2022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stamps</a:t>
                      </a:r>
                      <a:endParaRPr lang="en-GB" sz="9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£2.00</a:t>
                      </a:r>
                      <a:endParaRPr lang="en-GB" sz="9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Cash – Store receipt attached 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"/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6126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275688"/>
                  </a:ext>
                </a:extLst>
              </a:tr>
              <a:tr h="309607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PayPal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21/04/2022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fees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£7.50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Direct Debit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REF- 00771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343241"/>
                  </a:ext>
                </a:extLst>
              </a:tr>
              <a:tr h="309607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Private readings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23/04/2022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medium fee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£60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Cash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6127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630886"/>
                  </a:ext>
                </a:extLst>
              </a:tr>
              <a:tr h="309607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Donations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25/04/2022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Ukraine Appeal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£100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cheque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CHQ REF - 00894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966289"/>
                  </a:ext>
                </a:extLst>
              </a:tr>
              <a:tr h="309607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  <a:endParaRPr lang="en-GB" sz="900" b="1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£439.50</a:t>
                      </a:r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0143" marR="5168" marT="14327" marB="1074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305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0914623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{03E9E98F-AE31-419F-AE79-ACADCD2A2C76}tf22712842_win32</Template>
  <TotalTime>647</TotalTime>
  <Words>349</Words>
  <Application>Microsoft Macintosh PowerPoint</Application>
  <PresentationFormat>Widescreen</PresentationFormat>
  <Paragraphs>176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Bookman Old Style</vt:lpstr>
      <vt:lpstr>Calibri</vt:lpstr>
      <vt:lpstr>Franklin Gothic Book</vt:lpstr>
      <vt:lpstr>1_RetrospectVTI</vt:lpstr>
      <vt:lpstr>Income &amp; Expenditure</vt:lpstr>
      <vt:lpstr>Income: What you will need</vt:lpstr>
      <vt:lpstr>Income Categories</vt:lpstr>
      <vt:lpstr>Recording Income</vt:lpstr>
      <vt:lpstr>Income</vt:lpstr>
      <vt:lpstr>Expenditure: What you will need</vt:lpstr>
      <vt:lpstr>Expenditure Categories</vt:lpstr>
      <vt:lpstr>Contact me</vt:lpstr>
      <vt:lpstr>Recording Expenditure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Reporting at Committee Meetings</dc:title>
  <dc:creator>Matthew Mold</dc:creator>
  <cp:lastModifiedBy>James Frid</cp:lastModifiedBy>
  <cp:revision>6</cp:revision>
  <dcterms:created xsi:type="dcterms:W3CDTF">2022-09-20T09:58:58Z</dcterms:created>
  <dcterms:modified xsi:type="dcterms:W3CDTF">2022-11-08T10:52:24Z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