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299" r:id="rId6"/>
    <p:sldId id="300" r:id="rId7"/>
    <p:sldId id="301" r:id="rId8"/>
    <p:sldId id="30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24E271-FE6E-4B42-AB15-4EE02CFB2974}" v="3" dt="2022-09-20T09:45:54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Mold" userId="1c622128-b6d8-4e2e-9f64-8fa48eea99a2" providerId="ADAL" clId="{9124E271-FE6E-4B42-AB15-4EE02CFB2974}"/>
    <pc:docChg chg="undo custSel modSld">
      <pc:chgData name="Matthew Mold" userId="1c622128-b6d8-4e2e-9f64-8fa48eea99a2" providerId="ADAL" clId="{9124E271-FE6E-4B42-AB15-4EE02CFB2974}" dt="2022-09-20T09:56:23.797" v="834" actId="20577"/>
      <pc:docMkLst>
        <pc:docMk/>
      </pc:docMkLst>
      <pc:sldChg chg="modSp mod">
        <pc:chgData name="Matthew Mold" userId="1c622128-b6d8-4e2e-9f64-8fa48eea99a2" providerId="ADAL" clId="{9124E271-FE6E-4B42-AB15-4EE02CFB2974}" dt="2022-09-20T09:40:09.365" v="183" actId="313"/>
        <pc:sldMkLst>
          <pc:docMk/>
          <pc:sldMk cId="3328772449" sldId="300"/>
        </pc:sldMkLst>
        <pc:spChg chg="mod">
          <ac:chgData name="Matthew Mold" userId="1c622128-b6d8-4e2e-9f64-8fa48eea99a2" providerId="ADAL" clId="{9124E271-FE6E-4B42-AB15-4EE02CFB2974}" dt="2022-09-20T09:40:09.365" v="183" actId="313"/>
          <ac:spMkLst>
            <pc:docMk/>
            <pc:sldMk cId="3328772449" sldId="300"/>
            <ac:spMk id="3" creationId="{C0311FF8-2A48-DA5B-2C4A-85EF6849B1FF}"/>
          </ac:spMkLst>
        </pc:spChg>
      </pc:sldChg>
      <pc:sldChg chg="addSp delSp modSp mod">
        <pc:chgData name="Matthew Mold" userId="1c622128-b6d8-4e2e-9f64-8fa48eea99a2" providerId="ADAL" clId="{9124E271-FE6E-4B42-AB15-4EE02CFB2974}" dt="2022-09-20T09:56:23.797" v="834" actId="20577"/>
        <pc:sldMkLst>
          <pc:docMk/>
          <pc:sldMk cId="1698129347" sldId="302"/>
        </pc:sldMkLst>
        <pc:spChg chg="mod">
          <ac:chgData name="Matthew Mold" userId="1c622128-b6d8-4e2e-9f64-8fa48eea99a2" providerId="ADAL" clId="{9124E271-FE6E-4B42-AB15-4EE02CFB2974}" dt="2022-09-20T09:45:07.478" v="289" actId="27636"/>
          <ac:spMkLst>
            <pc:docMk/>
            <pc:sldMk cId="1698129347" sldId="302"/>
            <ac:spMk id="3" creationId="{260EA959-DD1D-3A48-D64D-CA985C48F884}"/>
          </ac:spMkLst>
        </pc:spChg>
        <pc:spChg chg="mod">
          <ac:chgData name="Matthew Mold" userId="1c622128-b6d8-4e2e-9f64-8fa48eea99a2" providerId="ADAL" clId="{9124E271-FE6E-4B42-AB15-4EE02CFB2974}" dt="2022-09-20T09:40:44.672" v="184" actId="20577"/>
          <ac:spMkLst>
            <pc:docMk/>
            <pc:sldMk cId="1698129347" sldId="302"/>
            <ac:spMk id="4" creationId="{140AEB19-AAE3-6D79-98E1-7E0F94BA4D3E}"/>
          </ac:spMkLst>
        </pc:spChg>
        <pc:spChg chg="add del mod">
          <ac:chgData name="Matthew Mold" userId="1c622128-b6d8-4e2e-9f64-8fa48eea99a2" providerId="ADAL" clId="{9124E271-FE6E-4B42-AB15-4EE02CFB2974}" dt="2022-09-20T09:45:23.325" v="292" actId="478"/>
          <ac:spMkLst>
            <pc:docMk/>
            <pc:sldMk cId="1698129347" sldId="302"/>
            <ac:spMk id="5" creationId="{3118F098-75BF-EB30-852B-BBE9123A582B}"/>
          </ac:spMkLst>
        </pc:spChg>
        <pc:spChg chg="add del mod">
          <ac:chgData name="Matthew Mold" userId="1c622128-b6d8-4e2e-9f64-8fa48eea99a2" providerId="ADAL" clId="{9124E271-FE6E-4B42-AB15-4EE02CFB2974}" dt="2022-09-20T09:45:01.024" v="287" actId="478"/>
          <ac:spMkLst>
            <pc:docMk/>
            <pc:sldMk cId="1698129347" sldId="302"/>
            <ac:spMk id="7" creationId="{75B8A7BE-8349-E396-FF6D-F12CA93901DA}"/>
          </ac:spMkLst>
        </pc:spChg>
        <pc:spChg chg="add del mod">
          <ac:chgData name="Matthew Mold" userId="1c622128-b6d8-4e2e-9f64-8fa48eea99a2" providerId="ADAL" clId="{9124E271-FE6E-4B42-AB15-4EE02CFB2974}" dt="2022-09-20T09:45:40.789" v="295" actId="478"/>
          <ac:spMkLst>
            <pc:docMk/>
            <pc:sldMk cId="1698129347" sldId="302"/>
            <ac:spMk id="9" creationId="{693C31FD-A37B-9F3B-876C-C84809381362}"/>
          </ac:spMkLst>
        </pc:spChg>
        <pc:spChg chg="add mod">
          <ac:chgData name="Matthew Mold" userId="1c622128-b6d8-4e2e-9f64-8fa48eea99a2" providerId="ADAL" clId="{9124E271-FE6E-4B42-AB15-4EE02CFB2974}" dt="2022-09-20T09:56:23.797" v="834" actId="20577"/>
          <ac:spMkLst>
            <pc:docMk/>
            <pc:sldMk cId="1698129347" sldId="302"/>
            <ac:spMk id="10" creationId="{9A4C1BD4-848A-4477-7553-DB6EFF2D898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30"/>
            <a:ext cx="10909073" cy="957902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Major Expenditure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999" y="5782457"/>
            <a:ext cx="10925101" cy="460536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GUIDE FOR TREASUERES 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532CC27-E50D-3A6A-BE44-8739E546E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39" y="640080"/>
            <a:ext cx="3575715" cy="3602736"/>
          </a:xfrm>
          <a:prstGeom prst="rect">
            <a:avLst/>
          </a:prstGeom>
        </p:spPr>
      </p:pic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256867" y="950194"/>
            <a:ext cx="5302232" cy="2982506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D1286-F418-6897-5880-D23242AF4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634946"/>
            <a:ext cx="3690257" cy="1450757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Major Expenditure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797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E5957-F11A-58E1-F96D-384CB8899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2407436"/>
            <a:ext cx="3690257" cy="3461658"/>
          </a:xfrm>
        </p:spPr>
        <p:txBody>
          <a:bodyPr>
            <a:normAutofit/>
          </a:bodyPr>
          <a:lstStyle/>
          <a:p>
            <a:r>
              <a:rPr lang="en-GB" sz="1800" dirty="0"/>
              <a:t> -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What is major expenditure?</a:t>
            </a:r>
          </a:p>
          <a:p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- Who approves major expenditure?</a:t>
            </a:r>
          </a:p>
          <a:p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- What you need to do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 descr="A close up of a piece of paper with a pencil laying on top">
            <a:extLst>
              <a:ext uri="{FF2B5EF4-FFF2-40B4-BE49-F238E27FC236}">
                <a16:creationId xmlns:a16="http://schemas.microsoft.com/office/drawing/2014/main" id="{9687B67D-2684-30A3-E797-BDE06E58D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65" b="2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6953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6CD1C-E07B-50E9-9FC6-7FD82B71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1131869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is major expenditure?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11FF8-2A48-DA5B-2C4A-85EF6849B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Major expenditure is defined as expenditure over £4000 (excluding VAT) on any one proposal or set of proposals in any one calendar year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28" name="Picture 4" descr="St Columbkille's Church Rutherglen » The website for the parish of St  Columbkille's Catholic Church, Rutherglen, Glasgow, Scotland » Parish  Financial Reports">
            <a:extLst>
              <a:ext uri="{FF2B5EF4-FFF2-40B4-BE49-F238E27FC236}">
                <a16:creationId xmlns:a16="http://schemas.microsoft.com/office/drawing/2014/main" id="{BF28EDD0-3E7F-1497-1FF3-DEF014543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" y="3257251"/>
            <a:ext cx="4120896" cy="193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77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D1286-F418-6897-5880-D23242AF4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634946"/>
            <a:ext cx="3690257" cy="145075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Who Approves Major Expenditure ?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797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E5957-F11A-58E1-F96D-384CB8899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2407436"/>
            <a:ext cx="3690257" cy="3461658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Only members of the church in General Meeting can approve major expenditure </a:t>
            </a:r>
          </a:p>
          <a:p>
            <a:endParaRPr lang="en-GB" dirty="0"/>
          </a:p>
        </p:txBody>
      </p:sp>
      <p:pic>
        <p:nvPicPr>
          <p:cNvPr id="5" name="Picture 4" descr="A close up of a piece of paper with a pencil laying on top">
            <a:extLst>
              <a:ext uri="{FF2B5EF4-FFF2-40B4-BE49-F238E27FC236}">
                <a16:creationId xmlns:a16="http://schemas.microsoft.com/office/drawing/2014/main" id="{9687B67D-2684-30A3-E797-BDE06E58D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65" b="2"/>
          <a:stretch/>
        </p:blipFill>
        <p:spPr>
          <a:xfrm>
            <a:off x="4648201" y="640081"/>
            <a:ext cx="6909801" cy="53144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307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9657-04BB-E566-87ED-C35002FE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9000878" cy="876275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you need to do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EA959-DD1D-3A48-D64D-CA985C48F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THE RULES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AEB19-AAE3-6D79-98E1-7E0F94BA4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3283500"/>
          </a:xfrm>
        </p:spPr>
        <p:txBody>
          <a:bodyPr/>
          <a:lstStyle/>
          <a:p>
            <a:r>
              <a:rPr lang="en-GB" dirty="0"/>
              <a:t>A church must obtain a minimum of 3 quotes for the works</a:t>
            </a:r>
          </a:p>
          <a:p>
            <a:r>
              <a:rPr lang="en-GB" dirty="0"/>
              <a:t>The quotes must be independent of each other and the committee </a:t>
            </a:r>
          </a:p>
          <a:p>
            <a:r>
              <a:rPr lang="en-GB" dirty="0"/>
              <a:t>A church must call a General Meeting, giving 21 days notice for members to approve the expenditure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4C1BD4-848A-4477-7553-DB6EFF2D8983}"/>
              </a:ext>
            </a:extLst>
          </p:cNvPr>
          <p:cNvSpPr txBox="1"/>
          <p:nvPr/>
        </p:nvSpPr>
        <p:spPr>
          <a:xfrm>
            <a:off x="6241774" y="2958274"/>
            <a:ext cx="50888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motion is a simple majority motion with notice</a:t>
            </a:r>
          </a:p>
          <a:p>
            <a:endParaRPr lang="en-GB" dirty="0"/>
          </a:p>
          <a:p>
            <a:r>
              <a:rPr lang="en-GB"/>
              <a:t>28 </a:t>
            </a:r>
            <a:r>
              <a:rPr lang="en-GB" dirty="0"/>
              <a:t>days notice of the proposed expenditure must be given to the trustees either in writing or </a:t>
            </a:r>
            <a:r>
              <a:rPr lang="en-GB"/>
              <a:t>by email</a:t>
            </a:r>
          </a:p>
          <a:p>
            <a:endParaRPr lang="en-GB" dirty="0"/>
          </a:p>
          <a:p>
            <a:r>
              <a:rPr lang="en-GB" dirty="0"/>
              <a:t>If the church has a loan from the SNU trust or a mortgage of any kind then it must not spend more than £2000 without the approval of its members in general meeting.  </a:t>
            </a:r>
          </a:p>
        </p:txBody>
      </p:sp>
    </p:spTree>
    <p:extLst>
      <p:ext uri="{BB962C8B-B14F-4D97-AF65-F5344CB8AC3E}">
        <p14:creationId xmlns:p14="http://schemas.microsoft.com/office/powerpoint/2010/main" val="169812934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{03E9E98F-AE31-419F-AE79-ACADCD2A2C76}tf22712842_win32</Template>
  <TotalTime>360</TotalTime>
  <Words>187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Bookman Old Style</vt:lpstr>
      <vt:lpstr>Calibri</vt:lpstr>
      <vt:lpstr>Franklin Gothic Book</vt:lpstr>
      <vt:lpstr>1_RetrospectVTI</vt:lpstr>
      <vt:lpstr>Major Expenditure</vt:lpstr>
      <vt:lpstr>Major Expenditure</vt:lpstr>
      <vt:lpstr>What is major expenditure?</vt:lpstr>
      <vt:lpstr>Who Approves Major Expenditure ?</vt:lpstr>
      <vt:lpstr>What you need to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Expenditure</dc:title>
  <dc:creator>Matthew Mold</dc:creator>
  <cp:lastModifiedBy>Matthew Mold</cp:lastModifiedBy>
  <cp:revision>1</cp:revision>
  <dcterms:created xsi:type="dcterms:W3CDTF">2022-09-15T09:06:44Z</dcterms:created>
  <dcterms:modified xsi:type="dcterms:W3CDTF">2022-09-20T09:56:24Z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