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9"/>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01"/>
    <p:restoredTop sz="94674"/>
  </p:normalViewPr>
  <p:slideViewPr>
    <p:cSldViewPr snapToGrid="0" snapToObjects="1">
      <p:cViewPr varScale="1">
        <p:scale>
          <a:sx n="202" d="100"/>
          <a:sy n="202" d="100"/>
        </p:scale>
        <p:origin x="256"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8CC778-471A-43C5-B704-A2EB6FEB5A53}" type="doc">
      <dgm:prSet loTypeId="urn:microsoft.com/office/officeart/2018/2/layout/IconCircleList" loCatId="icon" qsTypeId="urn:microsoft.com/office/officeart/2005/8/quickstyle/simple4" qsCatId="simple" csTypeId="urn:microsoft.com/office/officeart/2005/8/colors/accent1_2" csCatId="accent1" phldr="1"/>
      <dgm:spPr/>
      <dgm:t>
        <a:bodyPr/>
        <a:lstStyle/>
        <a:p>
          <a:endParaRPr lang="en-US"/>
        </a:p>
      </dgm:t>
    </dgm:pt>
    <dgm:pt modelId="{BDDA4732-BAA4-44B3-B462-C1959E74A7A2}">
      <dgm:prSet custT="1"/>
      <dgm:spPr/>
      <dgm:t>
        <a:bodyPr/>
        <a:lstStyle/>
        <a:p>
          <a:pPr>
            <a:lnSpc>
              <a:spcPct val="100000"/>
            </a:lnSpc>
          </a:pPr>
          <a:r>
            <a:rPr lang="en-US" sz="2000" b="0" i="0">
              <a:latin typeface="Raleway Medium" panose="020B0003030101060003" pitchFamily="34" charset="0"/>
            </a:rPr>
            <a:t>The objects of the Church are to advance the religion and the religious philosophy of Spiritualism on the basis of the Seven Principles of SNU Spiritualism</a:t>
          </a:r>
        </a:p>
      </dgm:t>
    </dgm:pt>
    <dgm:pt modelId="{AEE9D355-77BF-4AE4-B678-5EFA985030E0}" type="parTrans" cxnId="{8D86F7F4-63E9-4377-ADC3-35D90A9C8ACD}">
      <dgm:prSet/>
      <dgm:spPr/>
      <dgm:t>
        <a:bodyPr/>
        <a:lstStyle/>
        <a:p>
          <a:endParaRPr lang="en-US"/>
        </a:p>
      </dgm:t>
    </dgm:pt>
    <dgm:pt modelId="{0BD1F795-4AB9-4AD8-B5B4-D078D2A8E718}" type="sibTrans" cxnId="{8D86F7F4-63E9-4377-ADC3-35D90A9C8ACD}">
      <dgm:prSet/>
      <dgm:spPr/>
      <dgm:t>
        <a:bodyPr/>
        <a:lstStyle/>
        <a:p>
          <a:pPr>
            <a:lnSpc>
              <a:spcPct val="100000"/>
            </a:lnSpc>
          </a:pPr>
          <a:endParaRPr lang="en-US"/>
        </a:p>
      </dgm:t>
    </dgm:pt>
    <dgm:pt modelId="{DFB690D9-931D-4173-8947-3DE099E457C6}">
      <dgm:prSet custT="1"/>
      <dgm:spPr/>
      <dgm:t>
        <a:bodyPr/>
        <a:lstStyle/>
        <a:p>
          <a:pPr>
            <a:lnSpc>
              <a:spcPct val="100000"/>
            </a:lnSpc>
          </a:pPr>
          <a:r>
            <a:rPr lang="en-US" sz="2000" b="0" i="0">
              <a:latin typeface="Raleway Medium" panose="020B0003030101060003" pitchFamily="34" charset="0"/>
            </a:rPr>
            <a:t>Rules for Church’s – Schedule 1 &amp; 2 set out the Seven Principles and an explanation of them and Schedule 2 advises on Church Activities </a:t>
          </a:r>
        </a:p>
      </dgm:t>
    </dgm:pt>
    <dgm:pt modelId="{10439ECA-FD59-46E9-8497-FC142E5DDEE8}" type="parTrans" cxnId="{AEB4F785-037A-4C4E-A9B5-8E4B8C2300FB}">
      <dgm:prSet/>
      <dgm:spPr/>
      <dgm:t>
        <a:bodyPr/>
        <a:lstStyle/>
        <a:p>
          <a:endParaRPr lang="en-US"/>
        </a:p>
      </dgm:t>
    </dgm:pt>
    <dgm:pt modelId="{EA1584D9-CD32-4587-A0AD-C546EF21B343}" type="sibTrans" cxnId="{AEB4F785-037A-4C4E-A9B5-8E4B8C2300FB}">
      <dgm:prSet/>
      <dgm:spPr/>
      <dgm:t>
        <a:bodyPr/>
        <a:lstStyle/>
        <a:p>
          <a:endParaRPr lang="en-US"/>
        </a:p>
      </dgm:t>
    </dgm:pt>
    <dgm:pt modelId="{5C6F1702-8A62-4A1C-9AF5-771FB0160A89}" type="pres">
      <dgm:prSet presAssocID="{968CC778-471A-43C5-B704-A2EB6FEB5A53}" presName="root" presStyleCnt="0">
        <dgm:presLayoutVars>
          <dgm:dir/>
          <dgm:resizeHandles val="exact"/>
        </dgm:presLayoutVars>
      </dgm:prSet>
      <dgm:spPr/>
    </dgm:pt>
    <dgm:pt modelId="{CCBF4D6B-ECB1-45E7-8340-EFCF788D824D}" type="pres">
      <dgm:prSet presAssocID="{968CC778-471A-43C5-B704-A2EB6FEB5A53}" presName="container" presStyleCnt="0">
        <dgm:presLayoutVars>
          <dgm:dir/>
          <dgm:resizeHandles val="exact"/>
        </dgm:presLayoutVars>
      </dgm:prSet>
      <dgm:spPr/>
    </dgm:pt>
    <dgm:pt modelId="{A2BCE38A-FF40-4B8D-B456-E4C0021CD42F}" type="pres">
      <dgm:prSet presAssocID="{BDDA4732-BAA4-44B3-B462-C1959E74A7A2}" presName="compNode" presStyleCnt="0"/>
      <dgm:spPr/>
    </dgm:pt>
    <dgm:pt modelId="{C6072071-CA93-442E-BAF3-5A5F710906B4}" type="pres">
      <dgm:prSet presAssocID="{BDDA4732-BAA4-44B3-B462-C1959E74A7A2}" presName="iconBgRect" presStyleLbl="bgShp" presStyleIdx="0" presStyleCnt="2"/>
      <dgm:spPr/>
    </dgm:pt>
    <dgm:pt modelId="{2CBCFADA-BC27-4389-9571-7D5A7DCC2D22}" type="pres">
      <dgm:prSet presAssocID="{BDDA4732-BAA4-44B3-B462-C1959E74A7A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Quotes"/>
        </a:ext>
      </dgm:extLst>
    </dgm:pt>
    <dgm:pt modelId="{92654D2F-DC5C-43FB-A9F0-A9072757FF64}" type="pres">
      <dgm:prSet presAssocID="{BDDA4732-BAA4-44B3-B462-C1959E74A7A2}" presName="spaceRect" presStyleCnt="0"/>
      <dgm:spPr/>
    </dgm:pt>
    <dgm:pt modelId="{30CCBEED-C893-4209-B8FE-987482A5DF8B}" type="pres">
      <dgm:prSet presAssocID="{BDDA4732-BAA4-44B3-B462-C1959E74A7A2}" presName="textRect" presStyleLbl="revTx" presStyleIdx="0" presStyleCnt="2">
        <dgm:presLayoutVars>
          <dgm:chMax val="1"/>
          <dgm:chPref val="1"/>
        </dgm:presLayoutVars>
      </dgm:prSet>
      <dgm:spPr/>
    </dgm:pt>
    <dgm:pt modelId="{0227E6D5-2435-45E2-AE47-431B8C1DADDC}" type="pres">
      <dgm:prSet presAssocID="{0BD1F795-4AB9-4AD8-B5B4-D078D2A8E718}" presName="sibTrans" presStyleLbl="sibTrans2D1" presStyleIdx="0" presStyleCnt="0"/>
      <dgm:spPr/>
    </dgm:pt>
    <dgm:pt modelId="{E2D89A8C-0AC9-4B4B-8923-97AB3688F9D3}" type="pres">
      <dgm:prSet presAssocID="{DFB690D9-931D-4173-8947-3DE099E457C6}" presName="compNode" presStyleCnt="0"/>
      <dgm:spPr/>
    </dgm:pt>
    <dgm:pt modelId="{C6F0F11A-00CD-4E2F-B5B7-AFCBEC3035F9}" type="pres">
      <dgm:prSet presAssocID="{DFB690D9-931D-4173-8947-3DE099E457C6}" presName="iconBgRect" presStyleLbl="bgShp" presStyleIdx="1" presStyleCnt="2"/>
      <dgm:spPr/>
    </dgm:pt>
    <dgm:pt modelId="{142E04BC-71E9-4822-9651-D12F9D6BAE14}" type="pres">
      <dgm:prSet presAssocID="{DFB690D9-931D-4173-8947-3DE099E457C6}"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thly calendar"/>
        </a:ext>
      </dgm:extLst>
    </dgm:pt>
    <dgm:pt modelId="{6F47A0C0-D15D-4D13-9104-4FDBBB8B1D48}" type="pres">
      <dgm:prSet presAssocID="{DFB690D9-931D-4173-8947-3DE099E457C6}" presName="spaceRect" presStyleCnt="0"/>
      <dgm:spPr/>
    </dgm:pt>
    <dgm:pt modelId="{3ABDE699-2A00-4306-AC3E-92D1A9F85823}" type="pres">
      <dgm:prSet presAssocID="{DFB690D9-931D-4173-8947-3DE099E457C6}" presName="textRect" presStyleLbl="revTx" presStyleIdx="1" presStyleCnt="2">
        <dgm:presLayoutVars>
          <dgm:chMax val="1"/>
          <dgm:chPref val="1"/>
        </dgm:presLayoutVars>
      </dgm:prSet>
      <dgm:spPr/>
    </dgm:pt>
  </dgm:ptLst>
  <dgm:cxnLst>
    <dgm:cxn modelId="{0C7B3569-3B2C-544B-8608-BCE9898EC3E0}" type="presOf" srcId="{968CC778-471A-43C5-B704-A2EB6FEB5A53}" destId="{5C6F1702-8A62-4A1C-9AF5-771FB0160A89}" srcOrd="0" destOrd="0" presId="urn:microsoft.com/office/officeart/2018/2/layout/IconCircleList"/>
    <dgm:cxn modelId="{AEB4F785-037A-4C4E-A9B5-8E4B8C2300FB}" srcId="{968CC778-471A-43C5-B704-A2EB6FEB5A53}" destId="{DFB690D9-931D-4173-8947-3DE099E457C6}" srcOrd="1" destOrd="0" parTransId="{10439ECA-FD59-46E9-8497-FC142E5DDEE8}" sibTransId="{EA1584D9-CD32-4587-A0AD-C546EF21B343}"/>
    <dgm:cxn modelId="{176650AF-251E-9140-8DFE-A80FFFE23CCB}" type="presOf" srcId="{BDDA4732-BAA4-44B3-B462-C1959E74A7A2}" destId="{30CCBEED-C893-4209-B8FE-987482A5DF8B}" srcOrd="0" destOrd="0" presId="urn:microsoft.com/office/officeart/2018/2/layout/IconCircleList"/>
    <dgm:cxn modelId="{E365ECE7-E9C2-144B-BE3B-2358347D8512}" type="presOf" srcId="{0BD1F795-4AB9-4AD8-B5B4-D078D2A8E718}" destId="{0227E6D5-2435-45E2-AE47-431B8C1DADDC}" srcOrd="0" destOrd="0" presId="urn:microsoft.com/office/officeart/2018/2/layout/IconCircleList"/>
    <dgm:cxn modelId="{4323F9E9-44EF-1148-AF24-7B191F763BEE}" type="presOf" srcId="{DFB690D9-931D-4173-8947-3DE099E457C6}" destId="{3ABDE699-2A00-4306-AC3E-92D1A9F85823}" srcOrd="0" destOrd="0" presId="urn:microsoft.com/office/officeart/2018/2/layout/IconCircleList"/>
    <dgm:cxn modelId="{8D86F7F4-63E9-4377-ADC3-35D90A9C8ACD}" srcId="{968CC778-471A-43C5-B704-A2EB6FEB5A53}" destId="{BDDA4732-BAA4-44B3-B462-C1959E74A7A2}" srcOrd="0" destOrd="0" parTransId="{AEE9D355-77BF-4AE4-B678-5EFA985030E0}" sibTransId="{0BD1F795-4AB9-4AD8-B5B4-D078D2A8E718}"/>
    <dgm:cxn modelId="{A5F70902-DF2A-AA43-A458-D023D6EDF864}" type="presParOf" srcId="{5C6F1702-8A62-4A1C-9AF5-771FB0160A89}" destId="{CCBF4D6B-ECB1-45E7-8340-EFCF788D824D}" srcOrd="0" destOrd="0" presId="urn:microsoft.com/office/officeart/2018/2/layout/IconCircleList"/>
    <dgm:cxn modelId="{F2675204-0846-194C-BEFD-E527579FBEE5}" type="presParOf" srcId="{CCBF4D6B-ECB1-45E7-8340-EFCF788D824D}" destId="{A2BCE38A-FF40-4B8D-B456-E4C0021CD42F}" srcOrd="0" destOrd="0" presId="urn:microsoft.com/office/officeart/2018/2/layout/IconCircleList"/>
    <dgm:cxn modelId="{3CBCF5C3-538B-6F48-ABE0-07142AFF5D4D}" type="presParOf" srcId="{A2BCE38A-FF40-4B8D-B456-E4C0021CD42F}" destId="{C6072071-CA93-442E-BAF3-5A5F710906B4}" srcOrd="0" destOrd="0" presId="urn:microsoft.com/office/officeart/2018/2/layout/IconCircleList"/>
    <dgm:cxn modelId="{7FDDD421-CE1A-B846-B112-8AFC988E327A}" type="presParOf" srcId="{A2BCE38A-FF40-4B8D-B456-E4C0021CD42F}" destId="{2CBCFADA-BC27-4389-9571-7D5A7DCC2D22}" srcOrd="1" destOrd="0" presId="urn:microsoft.com/office/officeart/2018/2/layout/IconCircleList"/>
    <dgm:cxn modelId="{D3EA0882-37B2-A345-9D18-1A79A15F89A7}" type="presParOf" srcId="{A2BCE38A-FF40-4B8D-B456-E4C0021CD42F}" destId="{92654D2F-DC5C-43FB-A9F0-A9072757FF64}" srcOrd="2" destOrd="0" presId="urn:microsoft.com/office/officeart/2018/2/layout/IconCircleList"/>
    <dgm:cxn modelId="{FFEE94CF-E138-CF4B-B61A-DB4922EE907E}" type="presParOf" srcId="{A2BCE38A-FF40-4B8D-B456-E4C0021CD42F}" destId="{30CCBEED-C893-4209-B8FE-987482A5DF8B}" srcOrd="3" destOrd="0" presId="urn:microsoft.com/office/officeart/2018/2/layout/IconCircleList"/>
    <dgm:cxn modelId="{E842E978-F122-EA48-A083-259206EAB36C}" type="presParOf" srcId="{CCBF4D6B-ECB1-45E7-8340-EFCF788D824D}" destId="{0227E6D5-2435-45E2-AE47-431B8C1DADDC}" srcOrd="1" destOrd="0" presId="urn:microsoft.com/office/officeart/2018/2/layout/IconCircleList"/>
    <dgm:cxn modelId="{1A77B15C-8158-1740-9F9E-E3507987B646}" type="presParOf" srcId="{CCBF4D6B-ECB1-45E7-8340-EFCF788D824D}" destId="{E2D89A8C-0AC9-4B4B-8923-97AB3688F9D3}" srcOrd="2" destOrd="0" presId="urn:microsoft.com/office/officeart/2018/2/layout/IconCircleList"/>
    <dgm:cxn modelId="{FC4274DD-A35F-6D40-B354-F4BD4829FA49}" type="presParOf" srcId="{E2D89A8C-0AC9-4B4B-8923-97AB3688F9D3}" destId="{C6F0F11A-00CD-4E2F-B5B7-AFCBEC3035F9}" srcOrd="0" destOrd="0" presId="urn:microsoft.com/office/officeart/2018/2/layout/IconCircleList"/>
    <dgm:cxn modelId="{83F564C5-62FD-3E44-806E-DB120674A367}" type="presParOf" srcId="{E2D89A8C-0AC9-4B4B-8923-97AB3688F9D3}" destId="{142E04BC-71E9-4822-9651-D12F9D6BAE14}" srcOrd="1" destOrd="0" presId="urn:microsoft.com/office/officeart/2018/2/layout/IconCircleList"/>
    <dgm:cxn modelId="{7FDA0399-78DE-C741-98D2-65009EA558C8}" type="presParOf" srcId="{E2D89A8C-0AC9-4B4B-8923-97AB3688F9D3}" destId="{6F47A0C0-D15D-4D13-9104-4FDBBB8B1D48}" srcOrd="2" destOrd="0" presId="urn:microsoft.com/office/officeart/2018/2/layout/IconCircleList"/>
    <dgm:cxn modelId="{F2E960DF-DDC0-B846-9082-F5F308845DEA}" type="presParOf" srcId="{E2D89A8C-0AC9-4B4B-8923-97AB3688F9D3}" destId="{3ABDE699-2A00-4306-AC3E-92D1A9F85823}"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47F85F-B1C5-46F0-98CE-9BEB5E3A0408}" type="doc">
      <dgm:prSet loTypeId="urn:microsoft.com/office/officeart/2005/8/layout/default" loCatId="list" qsTypeId="urn:microsoft.com/office/officeart/2005/8/quickstyle/simple1" qsCatId="simple" csTypeId="urn:microsoft.com/office/officeart/2005/8/colors/accent0_3" csCatId="mainScheme" phldr="1"/>
      <dgm:spPr/>
      <dgm:t>
        <a:bodyPr/>
        <a:lstStyle/>
        <a:p>
          <a:endParaRPr lang="en-US"/>
        </a:p>
      </dgm:t>
    </dgm:pt>
    <dgm:pt modelId="{A719A9F9-B8C4-49E9-9155-0878BBEE6D58}">
      <dgm:prSet/>
      <dgm:spPr/>
      <dgm:t>
        <a:bodyPr/>
        <a:lstStyle/>
        <a:p>
          <a:r>
            <a:rPr lang="en-GB"/>
            <a:t>You must be at least 16 years old to be a trustee of a charity that is a company or a charitable incorporated organisation (CIO), or at least 18 to be a trustee of any other sort of charity.</a:t>
          </a:r>
          <a:endParaRPr lang="en-US"/>
        </a:p>
      </dgm:t>
    </dgm:pt>
    <dgm:pt modelId="{A580757D-FC45-4A64-87FB-62AECEAD496C}" type="parTrans" cxnId="{25A4276F-64E7-4D99-856B-E924B1B7B117}">
      <dgm:prSet/>
      <dgm:spPr/>
      <dgm:t>
        <a:bodyPr/>
        <a:lstStyle/>
        <a:p>
          <a:endParaRPr lang="en-US"/>
        </a:p>
      </dgm:t>
    </dgm:pt>
    <dgm:pt modelId="{63959344-0C11-4E4F-A68C-D9C33BA00F1C}" type="sibTrans" cxnId="{25A4276F-64E7-4D99-856B-E924B1B7B117}">
      <dgm:prSet/>
      <dgm:spPr/>
      <dgm:t>
        <a:bodyPr/>
        <a:lstStyle/>
        <a:p>
          <a:endParaRPr lang="en-US"/>
        </a:p>
      </dgm:t>
    </dgm:pt>
    <dgm:pt modelId="{5268FD99-B81A-4D17-A21D-D19F5BCCE0D6}">
      <dgm:prSet/>
      <dgm:spPr/>
      <dgm:t>
        <a:bodyPr/>
        <a:lstStyle/>
        <a:p>
          <a:r>
            <a:rPr lang="en-GB"/>
            <a:t>You must be properly appointed following the procedures and any restrictions in the charity’s governing document.</a:t>
          </a:r>
          <a:endParaRPr lang="en-US"/>
        </a:p>
      </dgm:t>
    </dgm:pt>
    <dgm:pt modelId="{4302B2B9-9B99-42E2-95B3-E4D2088812F2}" type="parTrans" cxnId="{CDE13391-72CC-4571-81B9-F07C6FB88C6A}">
      <dgm:prSet/>
      <dgm:spPr/>
      <dgm:t>
        <a:bodyPr/>
        <a:lstStyle/>
        <a:p>
          <a:endParaRPr lang="en-US"/>
        </a:p>
      </dgm:t>
    </dgm:pt>
    <dgm:pt modelId="{CBAAF93F-9F22-4BB2-A2C9-9AD7CD8E5530}" type="sibTrans" cxnId="{CDE13391-72CC-4571-81B9-F07C6FB88C6A}">
      <dgm:prSet/>
      <dgm:spPr/>
      <dgm:t>
        <a:bodyPr/>
        <a:lstStyle/>
        <a:p>
          <a:endParaRPr lang="en-US"/>
        </a:p>
      </dgm:t>
    </dgm:pt>
    <dgm:pt modelId="{C066BC64-E976-4395-9ADE-CB5097D10778}">
      <dgm:prSet/>
      <dgm:spPr/>
      <dgm:t>
        <a:bodyPr/>
        <a:lstStyle/>
        <a:p>
          <a:r>
            <a:rPr lang="en-GB"/>
            <a:t>You must not act as a trustee if you are disqualified unless authorised to do so by a waiver from the Commission. The reasons for disqualification are shown in the disqualifying reasons table and include:</a:t>
          </a:r>
          <a:endParaRPr lang="en-US"/>
        </a:p>
      </dgm:t>
    </dgm:pt>
    <dgm:pt modelId="{2D07D519-50AA-49E6-A469-FCAAA8A5D39B}" type="parTrans" cxnId="{033C970F-EF08-4791-8A05-FA2DAE055175}">
      <dgm:prSet/>
      <dgm:spPr/>
      <dgm:t>
        <a:bodyPr/>
        <a:lstStyle/>
        <a:p>
          <a:endParaRPr lang="en-US"/>
        </a:p>
      </dgm:t>
    </dgm:pt>
    <dgm:pt modelId="{73DA52C1-A465-4117-8879-FBE3CC38E292}" type="sibTrans" cxnId="{033C970F-EF08-4791-8A05-FA2DAE055175}">
      <dgm:prSet/>
      <dgm:spPr/>
      <dgm:t>
        <a:bodyPr/>
        <a:lstStyle/>
        <a:p>
          <a:endParaRPr lang="en-US"/>
        </a:p>
      </dgm:t>
    </dgm:pt>
    <dgm:pt modelId="{5A6A9D87-30B0-4B0C-8791-61EBB7A80F32}">
      <dgm:prSet/>
      <dgm:spPr/>
      <dgm:t>
        <a:bodyPr/>
        <a:lstStyle/>
        <a:p>
          <a:r>
            <a:rPr lang="en-GB" dirty="0"/>
            <a:t>Having an unspent conviction for certain offences (including any that involve dishonesty or deception)</a:t>
          </a:r>
          <a:endParaRPr lang="en-US" dirty="0"/>
        </a:p>
      </dgm:t>
    </dgm:pt>
    <dgm:pt modelId="{204D2D84-341A-4F1B-B6F4-2E92C01998FB}" type="parTrans" cxnId="{4C9F24C4-34D8-4E4A-9F59-09B9700B3527}">
      <dgm:prSet/>
      <dgm:spPr/>
      <dgm:t>
        <a:bodyPr/>
        <a:lstStyle/>
        <a:p>
          <a:endParaRPr lang="en-US"/>
        </a:p>
      </dgm:t>
    </dgm:pt>
    <dgm:pt modelId="{DA1468D4-146C-4670-8F29-CED47A7ED56A}" type="sibTrans" cxnId="{4C9F24C4-34D8-4E4A-9F59-09B9700B3527}">
      <dgm:prSet/>
      <dgm:spPr/>
      <dgm:t>
        <a:bodyPr/>
        <a:lstStyle/>
        <a:p>
          <a:endParaRPr lang="en-US"/>
        </a:p>
      </dgm:t>
    </dgm:pt>
    <dgm:pt modelId="{9E4DD46A-BAD2-4293-B79D-46DA03A4C3A5}">
      <dgm:prSet/>
      <dgm:spPr/>
      <dgm:t>
        <a:bodyPr/>
        <a:lstStyle/>
        <a:p>
          <a:r>
            <a:rPr lang="en-GB" dirty="0"/>
            <a:t>Being on the sex offenders’ register</a:t>
          </a:r>
          <a:endParaRPr lang="en-US" dirty="0"/>
        </a:p>
      </dgm:t>
    </dgm:pt>
    <dgm:pt modelId="{8FB399DC-18EC-431B-9A16-CBF0757558DA}" type="parTrans" cxnId="{3863EFD4-EC31-46A1-9506-31D7F1C4E563}">
      <dgm:prSet/>
      <dgm:spPr/>
      <dgm:t>
        <a:bodyPr/>
        <a:lstStyle/>
        <a:p>
          <a:endParaRPr lang="en-US"/>
        </a:p>
      </dgm:t>
    </dgm:pt>
    <dgm:pt modelId="{A45C6A3C-6A60-4E49-903B-FD59E2F80761}" type="sibTrans" cxnId="{3863EFD4-EC31-46A1-9506-31D7F1C4E563}">
      <dgm:prSet/>
      <dgm:spPr/>
      <dgm:t>
        <a:bodyPr/>
        <a:lstStyle/>
        <a:p>
          <a:endParaRPr lang="en-US"/>
        </a:p>
      </dgm:t>
    </dgm:pt>
    <dgm:pt modelId="{AFB03B6F-CB67-4A17-A521-53329E621251}">
      <dgm:prSet/>
      <dgm:spPr/>
      <dgm:t>
        <a:bodyPr/>
        <a:lstStyle/>
        <a:p>
          <a:r>
            <a:rPr lang="en-GB" dirty="0"/>
            <a:t>Being bankrupt or having an individual voluntary arrangement (IVA)</a:t>
          </a:r>
          <a:endParaRPr lang="en-US" dirty="0"/>
        </a:p>
      </dgm:t>
    </dgm:pt>
    <dgm:pt modelId="{EFA73E3B-5431-4DEB-AE3B-5B8185BBC4A7}" type="sibTrans" cxnId="{CF1462A3-6E7C-496B-AFD1-FB2CF3B99459}">
      <dgm:prSet/>
      <dgm:spPr/>
      <dgm:t>
        <a:bodyPr/>
        <a:lstStyle/>
        <a:p>
          <a:endParaRPr lang="en-US"/>
        </a:p>
      </dgm:t>
    </dgm:pt>
    <dgm:pt modelId="{FB8874F4-1F5B-47D3-8306-C7D53A50A178}" type="parTrans" cxnId="{CF1462A3-6E7C-496B-AFD1-FB2CF3B99459}">
      <dgm:prSet/>
      <dgm:spPr/>
      <dgm:t>
        <a:bodyPr/>
        <a:lstStyle/>
        <a:p>
          <a:endParaRPr lang="en-US"/>
        </a:p>
      </dgm:t>
    </dgm:pt>
    <dgm:pt modelId="{1750E3B5-16AC-9043-9EA0-5F389073481E}" type="pres">
      <dgm:prSet presAssocID="{2147F85F-B1C5-46F0-98CE-9BEB5E3A0408}" presName="diagram" presStyleCnt="0">
        <dgm:presLayoutVars>
          <dgm:dir/>
          <dgm:resizeHandles val="exact"/>
        </dgm:presLayoutVars>
      </dgm:prSet>
      <dgm:spPr/>
    </dgm:pt>
    <dgm:pt modelId="{FE372283-97FF-5446-8FDE-B0584C3F63F5}" type="pres">
      <dgm:prSet presAssocID="{A719A9F9-B8C4-49E9-9155-0878BBEE6D58}" presName="node" presStyleLbl="node1" presStyleIdx="0" presStyleCnt="6">
        <dgm:presLayoutVars>
          <dgm:bulletEnabled val="1"/>
        </dgm:presLayoutVars>
      </dgm:prSet>
      <dgm:spPr/>
    </dgm:pt>
    <dgm:pt modelId="{CE254583-940C-5346-B725-1FBCB0E9D2A7}" type="pres">
      <dgm:prSet presAssocID="{63959344-0C11-4E4F-A68C-D9C33BA00F1C}" presName="sibTrans" presStyleCnt="0"/>
      <dgm:spPr/>
    </dgm:pt>
    <dgm:pt modelId="{209CACA8-68D2-904D-A8C4-4773BF7ACA84}" type="pres">
      <dgm:prSet presAssocID="{5268FD99-B81A-4D17-A21D-D19F5BCCE0D6}" presName="node" presStyleLbl="node1" presStyleIdx="1" presStyleCnt="6">
        <dgm:presLayoutVars>
          <dgm:bulletEnabled val="1"/>
        </dgm:presLayoutVars>
      </dgm:prSet>
      <dgm:spPr/>
    </dgm:pt>
    <dgm:pt modelId="{551111C9-0F4D-9347-8AE2-4A8D09F4C68A}" type="pres">
      <dgm:prSet presAssocID="{CBAAF93F-9F22-4BB2-A2C9-9AD7CD8E5530}" presName="sibTrans" presStyleCnt="0"/>
      <dgm:spPr/>
    </dgm:pt>
    <dgm:pt modelId="{3AD510F7-7BF3-2943-A78A-FC0025BA91D9}" type="pres">
      <dgm:prSet presAssocID="{C066BC64-E976-4395-9ADE-CB5097D10778}" presName="node" presStyleLbl="node1" presStyleIdx="2" presStyleCnt="6">
        <dgm:presLayoutVars>
          <dgm:bulletEnabled val="1"/>
        </dgm:presLayoutVars>
      </dgm:prSet>
      <dgm:spPr/>
    </dgm:pt>
    <dgm:pt modelId="{27E13CC1-B466-7F4A-8DDB-88595DF230C9}" type="pres">
      <dgm:prSet presAssocID="{73DA52C1-A465-4117-8879-FBE3CC38E292}" presName="sibTrans" presStyleCnt="0"/>
      <dgm:spPr/>
    </dgm:pt>
    <dgm:pt modelId="{EEB0D753-8264-AD4F-8EFE-6FD2877E6E94}" type="pres">
      <dgm:prSet presAssocID="{AFB03B6F-CB67-4A17-A521-53329E621251}" presName="node" presStyleLbl="node1" presStyleIdx="3" presStyleCnt="6">
        <dgm:presLayoutVars>
          <dgm:bulletEnabled val="1"/>
        </dgm:presLayoutVars>
      </dgm:prSet>
      <dgm:spPr/>
    </dgm:pt>
    <dgm:pt modelId="{C086581F-780F-D748-96E2-DA65FC7F2BE4}" type="pres">
      <dgm:prSet presAssocID="{EFA73E3B-5431-4DEB-AE3B-5B8185BBC4A7}" presName="sibTrans" presStyleCnt="0"/>
      <dgm:spPr/>
    </dgm:pt>
    <dgm:pt modelId="{B630FE4F-70F1-B043-B00B-E78DA74071E2}" type="pres">
      <dgm:prSet presAssocID="{5A6A9D87-30B0-4B0C-8791-61EBB7A80F32}" presName="node" presStyleLbl="node1" presStyleIdx="4" presStyleCnt="6">
        <dgm:presLayoutVars>
          <dgm:bulletEnabled val="1"/>
        </dgm:presLayoutVars>
      </dgm:prSet>
      <dgm:spPr/>
    </dgm:pt>
    <dgm:pt modelId="{16284116-62F0-9B41-83A3-61AA5FCA3BD9}" type="pres">
      <dgm:prSet presAssocID="{DA1468D4-146C-4670-8F29-CED47A7ED56A}" presName="sibTrans" presStyleCnt="0"/>
      <dgm:spPr/>
    </dgm:pt>
    <dgm:pt modelId="{9A553657-4D94-5246-9C6D-A434A7D1ED84}" type="pres">
      <dgm:prSet presAssocID="{9E4DD46A-BAD2-4293-B79D-46DA03A4C3A5}" presName="node" presStyleLbl="node1" presStyleIdx="5" presStyleCnt="6">
        <dgm:presLayoutVars>
          <dgm:bulletEnabled val="1"/>
        </dgm:presLayoutVars>
      </dgm:prSet>
      <dgm:spPr/>
    </dgm:pt>
  </dgm:ptLst>
  <dgm:cxnLst>
    <dgm:cxn modelId="{033C970F-EF08-4791-8A05-FA2DAE055175}" srcId="{2147F85F-B1C5-46F0-98CE-9BEB5E3A0408}" destId="{C066BC64-E976-4395-9ADE-CB5097D10778}" srcOrd="2" destOrd="0" parTransId="{2D07D519-50AA-49E6-A469-FCAAA8A5D39B}" sibTransId="{73DA52C1-A465-4117-8879-FBE3CC38E292}"/>
    <dgm:cxn modelId="{B6CBEF24-DE0D-D24C-89E3-0B8BED105190}" type="presOf" srcId="{AFB03B6F-CB67-4A17-A521-53329E621251}" destId="{EEB0D753-8264-AD4F-8EFE-6FD2877E6E94}" srcOrd="0" destOrd="0" presId="urn:microsoft.com/office/officeart/2005/8/layout/default"/>
    <dgm:cxn modelId="{F1C3C027-041A-CF4B-9D42-A5615EAC3A9F}" type="presOf" srcId="{C066BC64-E976-4395-9ADE-CB5097D10778}" destId="{3AD510F7-7BF3-2943-A78A-FC0025BA91D9}" srcOrd="0" destOrd="0" presId="urn:microsoft.com/office/officeart/2005/8/layout/default"/>
    <dgm:cxn modelId="{25A4276F-64E7-4D99-856B-E924B1B7B117}" srcId="{2147F85F-B1C5-46F0-98CE-9BEB5E3A0408}" destId="{A719A9F9-B8C4-49E9-9155-0878BBEE6D58}" srcOrd="0" destOrd="0" parTransId="{A580757D-FC45-4A64-87FB-62AECEAD496C}" sibTransId="{63959344-0C11-4E4F-A68C-D9C33BA00F1C}"/>
    <dgm:cxn modelId="{026AAE70-37EB-6041-A12F-858F7B93887C}" type="presOf" srcId="{9E4DD46A-BAD2-4293-B79D-46DA03A4C3A5}" destId="{9A553657-4D94-5246-9C6D-A434A7D1ED84}" srcOrd="0" destOrd="0" presId="urn:microsoft.com/office/officeart/2005/8/layout/default"/>
    <dgm:cxn modelId="{977C577F-21E2-B44D-B793-66127B6E8433}" type="presOf" srcId="{A719A9F9-B8C4-49E9-9155-0878BBEE6D58}" destId="{FE372283-97FF-5446-8FDE-B0584C3F63F5}" srcOrd="0" destOrd="0" presId="urn:microsoft.com/office/officeart/2005/8/layout/default"/>
    <dgm:cxn modelId="{36765181-AB8D-3B46-B56A-892DB939D9CF}" type="presOf" srcId="{5268FD99-B81A-4D17-A21D-D19F5BCCE0D6}" destId="{209CACA8-68D2-904D-A8C4-4773BF7ACA84}" srcOrd="0" destOrd="0" presId="urn:microsoft.com/office/officeart/2005/8/layout/default"/>
    <dgm:cxn modelId="{DD7C1391-556D-3D45-B190-B90D88B001D2}" type="presOf" srcId="{5A6A9D87-30B0-4B0C-8791-61EBB7A80F32}" destId="{B630FE4F-70F1-B043-B00B-E78DA74071E2}" srcOrd="0" destOrd="0" presId="urn:microsoft.com/office/officeart/2005/8/layout/default"/>
    <dgm:cxn modelId="{CDE13391-72CC-4571-81B9-F07C6FB88C6A}" srcId="{2147F85F-B1C5-46F0-98CE-9BEB5E3A0408}" destId="{5268FD99-B81A-4D17-A21D-D19F5BCCE0D6}" srcOrd="1" destOrd="0" parTransId="{4302B2B9-9B99-42E2-95B3-E4D2088812F2}" sibTransId="{CBAAF93F-9F22-4BB2-A2C9-9AD7CD8E5530}"/>
    <dgm:cxn modelId="{CF1462A3-6E7C-496B-AFD1-FB2CF3B99459}" srcId="{2147F85F-B1C5-46F0-98CE-9BEB5E3A0408}" destId="{AFB03B6F-CB67-4A17-A521-53329E621251}" srcOrd="3" destOrd="0" parTransId="{FB8874F4-1F5B-47D3-8306-C7D53A50A178}" sibTransId="{EFA73E3B-5431-4DEB-AE3B-5B8185BBC4A7}"/>
    <dgm:cxn modelId="{9670A8B1-FF9D-1745-AA13-9053D05A5103}" type="presOf" srcId="{2147F85F-B1C5-46F0-98CE-9BEB5E3A0408}" destId="{1750E3B5-16AC-9043-9EA0-5F389073481E}" srcOrd="0" destOrd="0" presId="urn:microsoft.com/office/officeart/2005/8/layout/default"/>
    <dgm:cxn modelId="{4C9F24C4-34D8-4E4A-9F59-09B9700B3527}" srcId="{2147F85F-B1C5-46F0-98CE-9BEB5E3A0408}" destId="{5A6A9D87-30B0-4B0C-8791-61EBB7A80F32}" srcOrd="4" destOrd="0" parTransId="{204D2D84-341A-4F1B-B6F4-2E92C01998FB}" sibTransId="{DA1468D4-146C-4670-8F29-CED47A7ED56A}"/>
    <dgm:cxn modelId="{3863EFD4-EC31-46A1-9506-31D7F1C4E563}" srcId="{2147F85F-B1C5-46F0-98CE-9BEB5E3A0408}" destId="{9E4DD46A-BAD2-4293-B79D-46DA03A4C3A5}" srcOrd="5" destOrd="0" parTransId="{8FB399DC-18EC-431B-9A16-CBF0757558DA}" sibTransId="{A45C6A3C-6A60-4E49-903B-FD59E2F80761}"/>
    <dgm:cxn modelId="{4B19C783-F9D5-4A44-B26B-12AF1789D1C0}" type="presParOf" srcId="{1750E3B5-16AC-9043-9EA0-5F389073481E}" destId="{FE372283-97FF-5446-8FDE-B0584C3F63F5}" srcOrd="0" destOrd="0" presId="urn:microsoft.com/office/officeart/2005/8/layout/default"/>
    <dgm:cxn modelId="{491BB2A3-BCF6-BF46-B55A-73B1857F7DDC}" type="presParOf" srcId="{1750E3B5-16AC-9043-9EA0-5F389073481E}" destId="{CE254583-940C-5346-B725-1FBCB0E9D2A7}" srcOrd="1" destOrd="0" presId="urn:microsoft.com/office/officeart/2005/8/layout/default"/>
    <dgm:cxn modelId="{F1AB488B-159E-BF49-9D05-40D227EC2163}" type="presParOf" srcId="{1750E3B5-16AC-9043-9EA0-5F389073481E}" destId="{209CACA8-68D2-904D-A8C4-4773BF7ACA84}" srcOrd="2" destOrd="0" presId="urn:microsoft.com/office/officeart/2005/8/layout/default"/>
    <dgm:cxn modelId="{FEE6B630-B5B7-B649-B486-088AF24BE4B1}" type="presParOf" srcId="{1750E3B5-16AC-9043-9EA0-5F389073481E}" destId="{551111C9-0F4D-9347-8AE2-4A8D09F4C68A}" srcOrd="3" destOrd="0" presId="urn:microsoft.com/office/officeart/2005/8/layout/default"/>
    <dgm:cxn modelId="{CFA1A9EB-E365-914A-B00C-F33F25525D87}" type="presParOf" srcId="{1750E3B5-16AC-9043-9EA0-5F389073481E}" destId="{3AD510F7-7BF3-2943-A78A-FC0025BA91D9}" srcOrd="4" destOrd="0" presId="urn:microsoft.com/office/officeart/2005/8/layout/default"/>
    <dgm:cxn modelId="{F4284745-C1E3-3C40-BC06-39FD262537F8}" type="presParOf" srcId="{1750E3B5-16AC-9043-9EA0-5F389073481E}" destId="{27E13CC1-B466-7F4A-8DDB-88595DF230C9}" srcOrd="5" destOrd="0" presId="urn:microsoft.com/office/officeart/2005/8/layout/default"/>
    <dgm:cxn modelId="{CBF21794-4EBC-F741-88FA-5CFA1387F429}" type="presParOf" srcId="{1750E3B5-16AC-9043-9EA0-5F389073481E}" destId="{EEB0D753-8264-AD4F-8EFE-6FD2877E6E94}" srcOrd="6" destOrd="0" presId="urn:microsoft.com/office/officeart/2005/8/layout/default"/>
    <dgm:cxn modelId="{CE64E68C-DBCF-B849-BBE6-67FBF1679B45}" type="presParOf" srcId="{1750E3B5-16AC-9043-9EA0-5F389073481E}" destId="{C086581F-780F-D748-96E2-DA65FC7F2BE4}" srcOrd="7" destOrd="0" presId="urn:microsoft.com/office/officeart/2005/8/layout/default"/>
    <dgm:cxn modelId="{4C854D8F-C3E8-7243-94CB-B2841A1F0C08}" type="presParOf" srcId="{1750E3B5-16AC-9043-9EA0-5F389073481E}" destId="{B630FE4F-70F1-B043-B00B-E78DA74071E2}" srcOrd="8" destOrd="0" presId="urn:microsoft.com/office/officeart/2005/8/layout/default"/>
    <dgm:cxn modelId="{7876422E-CB54-BF44-A4E9-951A1B5D61F0}" type="presParOf" srcId="{1750E3B5-16AC-9043-9EA0-5F389073481E}" destId="{16284116-62F0-9B41-83A3-61AA5FCA3BD9}" srcOrd="9" destOrd="0" presId="urn:microsoft.com/office/officeart/2005/8/layout/default"/>
    <dgm:cxn modelId="{FEDE1F23-553A-AA4C-8174-77DEAE8691BA}" type="presParOf" srcId="{1750E3B5-16AC-9043-9EA0-5F389073481E}" destId="{9A553657-4D94-5246-9C6D-A434A7D1ED8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3DCC5A6-AFB4-47D6-9CFE-DA987D97DAA1}"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2AB30E4-13EF-455E-979E-28C650D5265F}">
      <dgm:prSet custT="1"/>
      <dgm:spPr/>
      <dgm:t>
        <a:bodyPr/>
        <a:lstStyle/>
        <a:p>
          <a:r>
            <a:rPr lang="en-US" sz="1400" b="0" i="0" dirty="0">
              <a:latin typeface="Raleway Medium" panose="020B0003030101060003" pitchFamily="34" charset="0"/>
            </a:rPr>
            <a:t>You should enjoy your work on the committee</a:t>
          </a:r>
        </a:p>
      </dgm:t>
    </dgm:pt>
    <dgm:pt modelId="{A8580006-A8DC-4B2C-96C9-7F55EABE1C36}" type="parTrans" cxnId="{72505578-F0A9-42F2-BBC8-4FE9812AFD68}">
      <dgm:prSet/>
      <dgm:spPr/>
      <dgm:t>
        <a:bodyPr/>
        <a:lstStyle/>
        <a:p>
          <a:endParaRPr lang="en-US"/>
        </a:p>
      </dgm:t>
    </dgm:pt>
    <dgm:pt modelId="{12C8EF2C-10DC-46BF-AA28-5E317A1C4948}" type="sibTrans" cxnId="{72505578-F0A9-42F2-BBC8-4FE9812AFD68}">
      <dgm:prSet/>
      <dgm:spPr/>
      <dgm:t>
        <a:bodyPr/>
        <a:lstStyle/>
        <a:p>
          <a:endParaRPr lang="en-US"/>
        </a:p>
      </dgm:t>
    </dgm:pt>
    <dgm:pt modelId="{8770CF7A-C71C-4C38-91E7-7010CC00EFD4}">
      <dgm:prSet custT="1"/>
      <dgm:spPr/>
      <dgm:t>
        <a:bodyPr/>
        <a:lstStyle/>
        <a:p>
          <a:r>
            <a:rPr lang="en-US" sz="1400" b="0" i="0" dirty="0">
              <a:latin typeface="Raleway Medium" panose="020B0003030101060003" pitchFamily="34" charset="0"/>
            </a:rPr>
            <a:t>You should recognize the importance of your role</a:t>
          </a:r>
          <a:endParaRPr lang="en-US" sz="1200" b="0" i="0" dirty="0">
            <a:latin typeface="Raleway Medium" panose="020B0003030101060003" pitchFamily="34" charset="0"/>
          </a:endParaRPr>
        </a:p>
      </dgm:t>
    </dgm:pt>
    <dgm:pt modelId="{EA42393D-8BD9-45F0-9D65-38A0E9852A58}" type="parTrans" cxnId="{D736146B-3D9C-469F-BD5B-EE02F1E4E1B3}">
      <dgm:prSet/>
      <dgm:spPr/>
      <dgm:t>
        <a:bodyPr/>
        <a:lstStyle/>
        <a:p>
          <a:endParaRPr lang="en-US"/>
        </a:p>
      </dgm:t>
    </dgm:pt>
    <dgm:pt modelId="{43DF5B5D-3191-42AA-BDBB-361DE05F3004}" type="sibTrans" cxnId="{D736146B-3D9C-469F-BD5B-EE02F1E4E1B3}">
      <dgm:prSet/>
      <dgm:spPr/>
      <dgm:t>
        <a:bodyPr/>
        <a:lstStyle/>
        <a:p>
          <a:endParaRPr lang="en-US"/>
        </a:p>
      </dgm:t>
    </dgm:pt>
    <dgm:pt modelId="{4000E358-A949-4C1E-B2DE-89B0D995F9DD}">
      <dgm:prSet custT="1"/>
      <dgm:spPr/>
      <dgm:t>
        <a:bodyPr/>
        <a:lstStyle/>
        <a:p>
          <a:r>
            <a:rPr lang="en-US" sz="1400" b="0" i="0" dirty="0">
              <a:latin typeface="Raleway Medium" panose="020B0003030101060003" pitchFamily="34" charset="0"/>
            </a:rPr>
            <a:t>You should be proud to be a Spiritualist</a:t>
          </a:r>
        </a:p>
      </dgm:t>
    </dgm:pt>
    <dgm:pt modelId="{5E01179C-738D-45AF-927A-8EFE3210F3BA}" type="parTrans" cxnId="{A261D1BD-0949-4A8C-8601-E6BA22CE2C2D}">
      <dgm:prSet/>
      <dgm:spPr/>
      <dgm:t>
        <a:bodyPr/>
        <a:lstStyle/>
        <a:p>
          <a:endParaRPr lang="en-US"/>
        </a:p>
      </dgm:t>
    </dgm:pt>
    <dgm:pt modelId="{CFE1F565-04BF-4A69-8618-5D0C8BFB769A}" type="sibTrans" cxnId="{A261D1BD-0949-4A8C-8601-E6BA22CE2C2D}">
      <dgm:prSet/>
      <dgm:spPr/>
      <dgm:t>
        <a:bodyPr/>
        <a:lstStyle/>
        <a:p>
          <a:endParaRPr lang="en-US"/>
        </a:p>
      </dgm:t>
    </dgm:pt>
    <dgm:pt modelId="{E12AB076-D26A-4815-B07F-BD77B86779CD}">
      <dgm:prSet custT="1"/>
      <dgm:spPr/>
      <dgm:t>
        <a:bodyPr/>
        <a:lstStyle/>
        <a:p>
          <a:r>
            <a:rPr lang="en-US" sz="1400" b="0" i="0" dirty="0">
              <a:latin typeface="Raleway Medium" panose="020B0003030101060003" pitchFamily="34" charset="0"/>
            </a:rPr>
            <a:t>You should plan for the future of your Church</a:t>
          </a:r>
        </a:p>
      </dgm:t>
    </dgm:pt>
    <dgm:pt modelId="{236BEFAC-B6CF-443F-921E-FDCCCED25838}" type="parTrans" cxnId="{92B5A660-1CAF-47AB-A361-F21D4C3B737E}">
      <dgm:prSet/>
      <dgm:spPr/>
      <dgm:t>
        <a:bodyPr/>
        <a:lstStyle/>
        <a:p>
          <a:endParaRPr lang="en-US"/>
        </a:p>
      </dgm:t>
    </dgm:pt>
    <dgm:pt modelId="{E843070A-A495-4776-B1BD-4E9D54581CB8}" type="sibTrans" cxnId="{92B5A660-1CAF-47AB-A361-F21D4C3B737E}">
      <dgm:prSet/>
      <dgm:spPr/>
      <dgm:t>
        <a:bodyPr/>
        <a:lstStyle/>
        <a:p>
          <a:endParaRPr lang="en-US"/>
        </a:p>
      </dgm:t>
    </dgm:pt>
    <dgm:pt modelId="{35FB9ECF-23EC-4615-900A-BBE977132E41}">
      <dgm:prSet custT="1"/>
      <dgm:spPr/>
      <dgm:t>
        <a:bodyPr/>
        <a:lstStyle/>
        <a:p>
          <a:r>
            <a:rPr lang="en-US" sz="1400" b="0" i="0" dirty="0">
              <a:latin typeface="Raleway Medium" panose="020B0003030101060003" pitchFamily="34" charset="0"/>
            </a:rPr>
            <a:t>You should encourage membership in the Church, this will provide the next generation of committee </a:t>
          </a:r>
        </a:p>
      </dgm:t>
    </dgm:pt>
    <dgm:pt modelId="{7F3C3F57-8FB0-4C47-A2CC-FD908B7F92C0}" type="parTrans" cxnId="{0F893DD7-8A88-420C-97EA-178367C07E68}">
      <dgm:prSet/>
      <dgm:spPr/>
      <dgm:t>
        <a:bodyPr/>
        <a:lstStyle/>
        <a:p>
          <a:endParaRPr lang="en-US"/>
        </a:p>
      </dgm:t>
    </dgm:pt>
    <dgm:pt modelId="{1D56CCDC-38DB-41C1-8C28-C78CF4A2522C}" type="sibTrans" cxnId="{0F893DD7-8A88-420C-97EA-178367C07E68}">
      <dgm:prSet/>
      <dgm:spPr/>
      <dgm:t>
        <a:bodyPr/>
        <a:lstStyle/>
        <a:p>
          <a:endParaRPr lang="en-US"/>
        </a:p>
      </dgm:t>
    </dgm:pt>
    <dgm:pt modelId="{2BA52490-1190-4682-ABEB-09B2BA193600}" type="pres">
      <dgm:prSet presAssocID="{33DCC5A6-AFB4-47D6-9CFE-DA987D97DAA1}" presName="root" presStyleCnt="0">
        <dgm:presLayoutVars>
          <dgm:dir/>
          <dgm:resizeHandles val="exact"/>
        </dgm:presLayoutVars>
      </dgm:prSet>
      <dgm:spPr/>
    </dgm:pt>
    <dgm:pt modelId="{33FCF29C-713B-41E1-BABD-0AA1C2B6CA27}" type="pres">
      <dgm:prSet presAssocID="{B2AB30E4-13EF-455E-979E-28C650D5265F}" presName="compNode" presStyleCnt="0"/>
      <dgm:spPr/>
    </dgm:pt>
    <dgm:pt modelId="{20EA9F2D-C294-44CF-9C3F-042409303A96}" type="pres">
      <dgm:prSet presAssocID="{B2AB30E4-13EF-455E-979E-28C650D5265F}"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miling Face with No Fill"/>
        </a:ext>
      </dgm:extLst>
    </dgm:pt>
    <dgm:pt modelId="{DB09CC7B-6E57-4242-8444-64327C23EB8E}" type="pres">
      <dgm:prSet presAssocID="{B2AB30E4-13EF-455E-979E-28C650D5265F}" presName="spaceRect" presStyleCnt="0"/>
      <dgm:spPr/>
    </dgm:pt>
    <dgm:pt modelId="{C398B08D-7314-48F4-96D5-1B53DE1C4421}" type="pres">
      <dgm:prSet presAssocID="{B2AB30E4-13EF-455E-979E-28C650D5265F}" presName="textRect" presStyleLbl="revTx" presStyleIdx="0" presStyleCnt="5">
        <dgm:presLayoutVars>
          <dgm:chMax val="1"/>
          <dgm:chPref val="1"/>
        </dgm:presLayoutVars>
      </dgm:prSet>
      <dgm:spPr/>
    </dgm:pt>
    <dgm:pt modelId="{AB56CBB7-FBA0-4C80-B379-908F91EA53CA}" type="pres">
      <dgm:prSet presAssocID="{12C8EF2C-10DC-46BF-AA28-5E317A1C4948}" presName="sibTrans" presStyleCnt="0"/>
      <dgm:spPr/>
    </dgm:pt>
    <dgm:pt modelId="{70BAF545-80F0-49A8-9CDD-2DADA58E01D8}" type="pres">
      <dgm:prSet presAssocID="{8770CF7A-C71C-4C38-91E7-7010CC00EFD4}" presName="compNode" presStyleCnt="0"/>
      <dgm:spPr/>
    </dgm:pt>
    <dgm:pt modelId="{1B5C8737-85DF-476A-BB95-FF106C431532}" type="pres">
      <dgm:prSet presAssocID="{8770CF7A-C71C-4C38-91E7-7010CC00EFD4}"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8CFC8773-2D0E-4EFA-B611-653D993FF351}" type="pres">
      <dgm:prSet presAssocID="{8770CF7A-C71C-4C38-91E7-7010CC00EFD4}" presName="spaceRect" presStyleCnt="0"/>
      <dgm:spPr/>
    </dgm:pt>
    <dgm:pt modelId="{50DB5E3E-9D2A-45F1-BB3E-156003F69AFF}" type="pres">
      <dgm:prSet presAssocID="{8770CF7A-C71C-4C38-91E7-7010CC00EFD4}" presName="textRect" presStyleLbl="revTx" presStyleIdx="1" presStyleCnt="5">
        <dgm:presLayoutVars>
          <dgm:chMax val="1"/>
          <dgm:chPref val="1"/>
        </dgm:presLayoutVars>
      </dgm:prSet>
      <dgm:spPr/>
    </dgm:pt>
    <dgm:pt modelId="{DA908563-D25D-47DA-8A8F-8235E1146A87}" type="pres">
      <dgm:prSet presAssocID="{43DF5B5D-3191-42AA-BDBB-361DE05F3004}" presName="sibTrans" presStyleCnt="0"/>
      <dgm:spPr/>
    </dgm:pt>
    <dgm:pt modelId="{CAF73FC6-05B9-46B9-86D0-86DC21811F20}" type="pres">
      <dgm:prSet presAssocID="{4000E358-A949-4C1E-B2DE-89B0D995F9DD}" presName="compNode" presStyleCnt="0"/>
      <dgm:spPr/>
    </dgm:pt>
    <dgm:pt modelId="{F5241F11-C0AC-4ABE-AA29-75EB7E823AFC}" type="pres">
      <dgm:prSet presAssocID="{4000E358-A949-4C1E-B2DE-89B0D995F9D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eart"/>
        </a:ext>
      </dgm:extLst>
    </dgm:pt>
    <dgm:pt modelId="{9D634535-B537-4FFD-9342-CD653B46C1A5}" type="pres">
      <dgm:prSet presAssocID="{4000E358-A949-4C1E-B2DE-89B0D995F9DD}" presName="spaceRect" presStyleCnt="0"/>
      <dgm:spPr/>
    </dgm:pt>
    <dgm:pt modelId="{C3C34542-0D6D-4A47-934D-55F6EFCE5624}" type="pres">
      <dgm:prSet presAssocID="{4000E358-A949-4C1E-B2DE-89B0D995F9DD}" presName="textRect" presStyleLbl="revTx" presStyleIdx="2" presStyleCnt="5">
        <dgm:presLayoutVars>
          <dgm:chMax val="1"/>
          <dgm:chPref val="1"/>
        </dgm:presLayoutVars>
      </dgm:prSet>
      <dgm:spPr/>
    </dgm:pt>
    <dgm:pt modelId="{E9AEDF16-81B2-4985-BD3F-D500F63BD8CE}" type="pres">
      <dgm:prSet presAssocID="{CFE1F565-04BF-4A69-8618-5D0C8BFB769A}" presName="sibTrans" presStyleCnt="0"/>
      <dgm:spPr/>
    </dgm:pt>
    <dgm:pt modelId="{37B07824-0FFC-4A63-9920-FA27313724D1}" type="pres">
      <dgm:prSet presAssocID="{E12AB076-D26A-4815-B07F-BD77B86779CD}" presName="compNode" presStyleCnt="0"/>
      <dgm:spPr/>
    </dgm:pt>
    <dgm:pt modelId="{3B5B9BEC-FEF2-4203-A215-AEAE5F59994F}" type="pres">
      <dgm:prSet presAssocID="{E12AB076-D26A-4815-B07F-BD77B86779C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ick"/>
        </a:ext>
      </dgm:extLst>
    </dgm:pt>
    <dgm:pt modelId="{C510197F-A713-4760-88B2-8D939AF90677}" type="pres">
      <dgm:prSet presAssocID="{E12AB076-D26A-4815-B07F-BD77B86779CD}" presName="spaceRect" presStyleCnt="0"/>
      <dgm:spPr/>
    </dgm:pt>
    <dgm:pt modelId="{63D9C54D-CAC0-403A-B5F8-3991BE8DBADE}" type="pres">
      <dgm:prSet presAssocID="{E12AB076-D26A-4815-B07F-BD77B86779CD}" presName="textRect" presStyleLbl="revTx" presStyleIdx="3" presStyleCnt="5">
        <dgm:presLayoutVars>
          <dgm:chMax val="1"/>
          <dgm:chPref val="1"/>
        </dgm:presLayoutVars>
      </dgm:prSet>
      <dgm:spPr/>
    </dgm:pt>
    <dgm:pt modelId="{045A67DB-6C9C-4260-96C6-DDFDF970FC5E}" type="pres">
      <dgm:prSet presAssocID="{E843070A-A495-4776-B1BD-4E9D54581CB8}" presName="sibTrans" presStyleCnt="0"/>
      <dgm:spPr/>
    </dgm:pt>
    <dgm:pt modelId="{0FE108AF-1D0A-4785-ABF1-08421103368F}" type="pres">
      <dgm:prSet presAssocID="{35FB9ECF-23EC-4615-900A-BBE977132E41}" presName="compNode" presStyleCnt="0"/>
      <dgm:spPr/>
    </dgm:pt>
    <dgm:pt modelId="{2661F278-1698-483A-BE8E-C0CEC6C5D5C8}" type="pres">
      <dgm:prSet presAssocID="{35FB9ECF-23EC-4615-900A-BBE977132E41}"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Group of People"/>
        </a:ext>
      </dgm:extLst>
    </dgm:pt>
    <dgm:pt modelId="{C452A502-5282-4DDD-AAFC-44012C587B22}" type="pres">
      <dgm:prSet presAssocID="{35FB9ECF-23EC-4615-900A-BBE977132E41}" presName="spaceRect" presStyleCnt="0"/>
      <dgm:spPr/>
    </dgm:pt>
    <dgm:pt modelId="{5D68079C-CC08-4602-9EC8-69CEDA656CF4}" type="pres">
      <dgm:prSet presAssocID="{35FB9ECF-23EC-4615-900A-BBE977132E41}" presName="textRect" presStyleLbl="revTx" presStyleIdx="4" presStyleCnt="5" custScaleX="146670">
        <dgm:presLayoutVars>
          <dgm:chMax val="1"/>
          <dgm:chPref val="1"/>
        </dgm:presLayoutVars>
      </dgm:prSet>
      <dgm:spPr/>
    </dgm:pt>
  </dgm:ptLst>
  <dgm:cxnLst>
    <dgm:cxn modelId="{92B5A660-1CAF-47AB-A361-F21D4C3B737E}" srcId="{33DCC5A6-AFB4-47D6-9CFE-DA987D97DAA1}" destId="{E12AB076-D26A-4815-B07F-BD77B86779CD}" srcOrd="3" destOrd="0" parTransId="{236BEFAC-B6CF-443F-921E-FDCCCED25838}" sibTransId="{E843070A-A495-4776-B1BD-4E9D54581CB8}"/>
    <dgm:cxn modelId="{D736146B-3D9C-469F-BD5B-EE02F1E4E1B3}" srcId="{33DCC5A6-AFB4-47D6-9CFE-DA987D97DAA1}" destId="{8770CF7A-C71C-4C38-91E7-7010CC00EFD4}" srcOrd="1" destOrd="0" parTransId="{EA42393D-8BD9-45F0-9D65-38A0E9852A58}" sibTransId="{43DF5B5D-3191-42AA-BDBB-361DE05F3004}"/>
    <dgm:cxn modelId="{9F46BE6E-3ACE-448A-81EF-2EB0511FE117}" type="presOf" srcId="{B2AB30E4-13EF-455E-979E-28C650D5265F}" destId="{C398B08D-7314-48F4-96D5-1B53DE1C4421}" srcOrd="0" destOrd="0" presId="urn:microsoft.com/office/officeart/2018/2/layout/IconLabelList"/>
    <dgm:cxn modelId="{F624FC6F-E19A-4AE7-B4D1-48F99E0F069D}" type="presOf" srcId="{8770CF7A-C71C-4C38-91E7-7010CC00EFD4}" destId="{50DB5E3E-9D2A-45F1-BB3E-156003F69AFF}" srcOrd="0" destOrd="0" presId="urn:microsoft.com/office/officeart/2018/2/layout/IconLabelList"/>
    <dgm:cxn modelId="{72505578-F0A9-42F2-BBC8-4FE9812AFD68}" srcId="{33DCC5A6-AFB4-47D6-9CFE-DA987D97DAA1}" destId="{B2AB30E4-13EF-455E-979E-28C650D5265F}" srcOrd="0" destOrd="0" parTransId="{A8580006-A8DC-4B2C-96C9-7F55EABE1C36}" sibTransId="{12C8EF2C-10DC-46BF-AA28-5E317A1C4948}"/>
    <dgm:cxn modelId="{631C3EB9-E715-471B-A6F6-EAC1216E484B}" type="presOf" srcId="{4000E358-A949-4C1E-B2DE-89B0D995F9DD}" destId="{C3C34542-0D6D-4A47-934D-55F6EFCE5624}" srcOrd="0" destOrd="0" presId="urn:microsoft.com/office/officeart/2018/2/layout/IconLabelList"/>
    <dgm:cxn modelId="{A261D1BD-0949-4A8C-8601-E6BA22CE2C2D}" srcId="{33DCC5A6-AFB4-47D6-9CFE-DA987D97DAA1}" destId="{4000E358-A949-4C1E-B2DE-89B0D995F9DD}" srcOrd="2" destOrd="0" parTransId="{5E01179C-738D-45AF-927A-8EFE3210F3BA}" sibTransId="{CFE1F565-04BF-4A69-8618-5D0C8BFB769A}"/>
    <dgm:cxn modelId="{0A3B50C8-E11D-4B2A-9DCD-AB5984ED7AE4}" type="presOf" srcId="{E12AB076-D26A-4815-B07F-BD77B86779CD}" destId="{63D9C54D-CAC0-403A-B5F8-3991BE8DBADE}" srcOrd="0" destOrd="0" presId="urn:microsoft.com/office/officeart/2018/2/layout/IconLabelList"/>
    <dgm:cxn modelId="{EE2093D2-529E-41D3-B499-61882B549E64}" type="presOf" srcId="{35FB9ECF-23EC-4615-900A-BBE977132E41}" destId="{5D68079C-CC08-4602-9EC8-69CEDA656CF4}" srcOrd="0" destOrd="0" presId="urn:microsoft.com/office/officeart/2018/2/layout/IconLabelList"/>
    <dgm:cxn modelId="{4300F6D6-65D6-4AC5-B9F3-524DB2BAE919}" type="presOf" srcId="{33DCC5A6-AFB4-47D6-9CFE-DA987D97DAA1}" destId="{2BA52490-1190-4682-ABEB-09B2BA193600}" srcOrd="0" destOrd="0" presId="urn:microsoft.com/office/officeart/2018/2/layout/IconLabelList"/>
    <dgm:cxn modelId="{0F893DD7-8A88-420C-97EA-178367C07E68}" srcId="{33DCC5A6-AFB4-47D6-9CFE-DA987D97DAA1}" destId="{35FB9ECF-23EC-4615-900A-BBE977132E41}" srcOrd="4" destOrd="0" parTransId="{7F3C3F57-8FB0-4C47-A2CC-FD908B7F92C0}" sibTransId="{1D56CCDC-38DB-41C1-8C28-C78CF4A2522C}"/>
    <dgm:cxn modelId="{5596F31C-2677-444D-B5C5-A10AC7363BF4}" type="presParOf" srcId="{2BA52490-1190-4682-ABEB-09B2BA193600}" destId="{33FCF29C-713B-41E1-BABD-0AA1C2B6CA27}" srcOrd="0" destOrd="0" presId="urn:microsoft.com/office/officeart/2018/2/layout/IconLabelList"/>
    <dgm:cxn modelId="{F44C4E18-FCD9-49A9-9D72-6E0E3576E043}" type="presParOf" srcId="{33FCF29C-713B-41E1-BABD-0AA1C2B6CA27}" destId="{20EA9F2D-C294-44CF-9C3F-042409303A96}" srcOrd="0" destOrd="0" presId="urn:microsoft.com/office/officeart/2018/2/layout/IconLabelList"/>
    <dgm:cxn modelId="{E5CFDBE3-D4A8-4243-AB4C-F6D27B430170}" type="presParOf" srcId="{33FCF29C-713B-41E1-BABD-0AA1C2B6CA27}" destId="{DB09CC7B-6E57-4242-8444-64327C23EB8E}" srcOrd="1" destOrd="0" presId="urn:microsoft.com/office/officeart/2018/2/layout/IconLabelList"/>
    <dgm:cxn modelId="{807F3CE5-4261-4464-9DF3-E281D298AC38}" type="presParOf" srcId="{33FCF29C-713B-41E1-BABD-0AA1C2B6CA27}" destId="{C398B08D-7314-48F4-96D5-1B53DE1C4421}" srcOrd="2" destOrd="0" presId="urn:microsoft.com/office/officeart/2018/2/layout/IconLabelList"/>
    <dgm:cxn modelId="{B83BCC18-C86D-4D77-B4EE-7E068C7D4E7D}" type="presParOf" srcId="{2BA52490-1190-4682-ABEB-09B2BA193600}" destId="{AB56CBB7-FBA0-4C80-B379-908F91EA53CA}" srcOrd="1" destOrd="0" presId="urn:microsoft.com/office/officeart/2018/2/layout/IconLabelList"/>
    <dgm:cxn modelId="{1347403A-0167-42C0-A4ED-DDA7165DAC07}" type="presParOf" srcId="{2BA52490-1190-4682-ABEB-09B2BA193600}" destId="{70BAF545-80F0-49A8-9CDD-2DADA58E01D8}" srcOrd="2" destOrd="0" presId="urn:microsoft.com/office/officeart/2018/2/layout/IconLabelList"/>
    <dgm:cxn modelId="{A9070A7A-6603-4CD1-87A3-A3DC56610749}" type="presParOf" srcId="{70BAF545-80F0-49A8-9CDD-2DADA58E01D8}" destId="{1B5C8737-85DF-476A-BB95-FF106C431532}" srcOrd="0" destOrd="0" presId="urn:microsoft.com/office/officeart/2018/2/layout/IconLabelList"/>
    <dgm:cxn modelId="{B2C05D63-49D7-45D1-9074-E1121CA837C4}" type="presParOf" srcId="{70BAF545-80F0-49A8-9CDD-2DADA58E01D8}" destId="{8CFC8773-2D0E-4EFA-B611-653D993FF351}" srcOrd="1" destOrd="0" presId="urn:microsoft.com/office/officeart/2018/2/layout/IconLabelList"/>
    <dgm:cxn modelId="{7C32F276-221D-4E36-8A5B-2F9147C8AB82}" type="presParOf" srcId="{70BAF545-80F0-49A8-9CDD-2DADA58E01D8}" destId="{50DB5E3E-9D2A-45F1-BB3E-156003F69AFF}" srcOrd="2" destOrd="0" presId="urn:microsoft.com/office/officeart/2018/2/layout/IconLabelList"/>
    <dgm:cxn modelId="{0375C6B6-9408-4E91-9229-2A0D3E289BE4}" type="presParOf" srcId="{2BA52490-1190-4682-ABEB-09B2BA193600}" destId="{DA908563-D25D-47DA-8A8F-8235E1146A87}" srcOrd="3" destOrd="0" presId="urn:microsoft.com/office/officeart/2018/2/layout/IconLabelList"/>
    <dgm:cxn modelId="{34980DFB-B058-49F4-BCE9-08B75C232610}" type="presParOf" srcId="{2BA52490-1190-4682-ABEB-09B2BA193600}" destId="{CAF73FC6-05B9-46B9-86D0-86DC21811F20}" srcOrd="4" destOrd="0" presId="urn:microsoft.com/office/officeart/2018/2/layout/IconLabelList"/>
    <dgm:cxn modelId="{BC919A94-47EE-435A-96B2-7D2257B394D7}" type="presParOf" srcId="{CAF73FC6-05B9-46B9-86D0-86DC21811F20}" destId="{F5241F11-C0AC-4ABE-AA29-75EB7E823AFC}" srcOrd="0" destOrd="0" presId="urn:microsoft.com/office/officeart/2018/2/layout/IconLabelList"/>
    <dgm:cxn modelId="{E78512D4-3E07-40E6-9D6E-2C9BBB3AE83E}" type="presParOf" srcId="{CAF73FC6-05B9-46B9-86D0-86DC21811F20}" destId="{9D634535-B537-4FFD-9342-CD653B46C1A5}" srcOrd="1" destOrd="0" presId="urn:microsoft.com/office/officeart/2018/2/layout/IconLabelList"/>
    <dgm:cxn modelId="{F408F657-1094-4FDD-B71F-E5DD50C09CE7}" type="presParOf" srcId="{CAF73FC6-05B9-46B9-86D0-86DC21811F20}" destId="{C3C34542-0D6D-4A47-934D-55F6EFCE5624}" srcOrd="2" destOrd="0" presId="urn:microsoft.com/office/officeart/2018/2/layout/IconLabelList"/>
    <dgm:cxn modelId="{1519687C-C361-475B-9DA3-2E0A2E7F2183}" type="presParOf" srcId="{2BA52490-1190-4682-ABEB-09B2BA193600}" destId="{E9AEDF16-81B2-4985-BD3F-D500F63BD8CE}" srcOrd="5" destOrd="0" presId="urn:microsoft.com/office/officeart/2018/2/layout/IconLabelList"/>
    <dgm:cxn modelId="{5DA2E03F-B485-4002-89D0-8B938CD58AD5}" type="presParOf" srcId="{2BA52490-1190-4682-ABEB-09B2BA193600}" destId="{37B07824-0FFC-4A63-9920-FA27313724D1}" srcOrd="6" destOrd="0" presId="urn:microsoft.com/office/officeart/2018/2/layout/IconLabelList"/>
    <dgm:cxn modelId="{BDE6B977-C72D-4C49-B156-F519F6F7B3BA}" type="presParOf" srcId="{37B07824-0FFC-4A63-9920-FA27313724D1}" destId="{3B5B9BEC-FEF2-4203-A215-AEAE5F59994F}" srcOrd="0" destOrd="0" presId="urn:microsoft.com/office/officeart/2018/2/layout/IconLabelList"/>
    <dgm:cxn modelId="{BC294DD8-BF05-4FCE-8916-F4E9836EF63B}" type="presParOf" srcId="{37B07824-0FFC-4A63-9920-FA27313724D1}" destId="{C510197F-A713-4760-88B2-8D939AF90677}" srcOrd="1" destOrd="0" presId="urn:microsoft.com/office/officeart/2018/2/layout/IconLabelList"/>
    <dgm:cxn modelId="{81A801A6-5DFE-478C-AAAA-AA7C3DAE87FB}" type="presParOf" srcId="{37B07824-0FFC-4A63-9920-FA27313724D1}" destId="{63D9C54D-CAC0-403A-B5F8-3991BE8DBADE}" srcOrd="2" destOrd="0" presId="urn:microsoft.com/office/officeart/2018/2/layout/IconLabelList"/>
    <dgm:cxn modelId="{DD9677ED-0DA4-4F6D-A5AB-AC57A92B8237}" type="presParOf" srcId="{2BA52490-1190-4682-ABEB-09B2BA193600}" destId="{045A67DB-6C9C-4260-96C6-DDFDF970FC5E}" srcOrd="7" destOrd="0" presId="urn:microsoft.com/office/officeart/2018/2/layout/IconLabelList"/>
    <dgm:cxn modelId="{BB429B21-8183-4B81-8EB3-A0B0D634726C}" type="presParOf" srcId="{2BA52490-1190-4682-ABEB-09B2BA193600}" destId="{0FE108AF-1D0A-4785-ABF1-08421103368F}" srcOrd="8" destOrd="0" presId="urn:microsoft.com/office/officeart/2018/2/layout/IconLabelList"/>
    <dgm:cxn modelId="{2F1EE80A-D7BD-453C-AC72-EEECFC847144}" type="presParOf" srcId="{0FE108AF-1D0A-4785-ABF1-08421103368F}" destId="{2661F278-1698-483A-BE8E-C0CEC6C5D5C8}" srcOrd="0" destOrd="0" presId="urn:microsoft.com/office/officeart/2018/2/layout/IconLabelList"/>
    <dgm:cxn modelId="{7AFC3FF5-A553-45E1-931C-2A6D4E593CC1}" type="presParOf" srcId="{0FE108AF-1D0A-4785-ABF1-08421103368F}" destId="{C452A502-5282-4DDD-AAFC-44012C587B22}" srcOrd="1" destOrd="0" presId="urn:microsoft.com/office/officeart/2018/2/layout/IconLabelList"/>
    <dgm:cxn modelId="{81D3ED79-8628-442C-AC55-4B05B92B2B44}" type="presParOf" srcId="{0FE108AF-1D0A-4785-ABF1-08421103368F}" destId="{5D68079C-CC08-4602-9EC8-69CEDA656CF4}"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072071-CA93-442E-BAF3-5A5F710906B4}">
      <dsp:nvSpPr>
        <dsp:cNvPr id="0" name=""/>
        <dsp:cNvSpPr/>
      </dsp:nvSpPr>
      <dsp:spPr>
        <a:xfrm>
          <a:off x="57854" y="1034155"/>
          <a:ext cx="1256182" cy="125618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2CBCFADA-BC27-4389-9571-7D5A7DCC2D22}">
      <dsp:nvSpPr>
        <dsp:cNvPr id="0" name=""/>
        <dsp:cNvSpPr/>
      </dsp:nvSpPr>
      <dsp:spPr>
        <a:xfrm>
          <a:off x="321652" y="1297953"/>
          <a:ext cx="728586" cy="7285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0CCBEED-C893-4209-B8FE-987482A5DF8B}">
      <dsp:nvSpPr>
        <dsp:cNvPr id="0" name=""/>
        <dsp:cNvSpPr/>
      </dsp:nvSpPr>
      <dsp:spPr>
        <a:xfrm>
          <a:off x="1583219" y="1034155"/>
          <a:ext cx="2961002" cy="125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0" i="0" kern="1200">
              <a:latin typeface="Raleway Medium" panose="020B0003030101060003" pitchFamily="34" charset="0"/>
            </a:rPr>
            <a:t>The objects of the Church are to advance the religion and the religious philosophy of Spiritualism on the basis of the Seven Principles of SNU Spiritualism</a:t>
          </a:r>
        </a:p>
      </dsp:txBody>
      <dsp:txXfrm>
        <a:off x="1583219" y="1034155"/>
        <a:ext cx="2961002" cy="1256182"/>
      </dsp:txXfrm>
    </dsp:sp>
    <dsp:sp modelId="{C6F0F11A-00CD-4E2F-B5B7-AFCBEC3035F9}">
      <dsp:nvSpPr>
        <dsp:cNvPr id="0" name=""/>
        <dsp:cNvSpPr/>
      </dsp:nvSpPr>
      <dsp:spPr>
        <a:xfrm>
          <a:off x="5060153" y="1034155"/>
          <a:ext cx="1256182" cy="1256182"/>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2">
          <a:scrgbClr r="0" g="0" b="0"/>
        </a:effectRef>
        <a:fontRef idx="minor"/>
      </dsp:style>
    </dsp:sp>
    <dsp:sp modelId="{142E04BC-71E9-4822-9651-D12F9D6BAE14}">
      <dsp:nvSpPr>
        <dsp:cNvPr id="0" name=""/>
        <dsp:cNvSpPr/>
      </dsp:nvSpPr>
      <dsp:spPr>
        <a:xfrm>
          <a:off x="5323952" y="1297953"/>
          <a:ext cx="728586" cy="7285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dsp:spPr>
      <dsp:style>
        <a:lnRef idx="0">
          <a:scrgbClr r="0" g="0" b="0"/>
        </a:lnRef>
        <a:fillRef idx="3">
          <a:scrgbClr r="0" g="0" b="0"/>
        </a:fillRef>
        <a:effectRef idx="2">
          <a:scrgbClr r="0" g="0" b="0"/>
        </a:effectRef>
        <a:fontRef idx="minor">
          <a:schemeClr val="lt1"/>
        </a:fontRef>
      </dsp:style>
    </dsp:sp>
    <dsp:sp modelId="{3ABDE699-2A00-4306-AC3E-92D1A9F85823}">
      <dsp:nvSpPr>
        <dsp:cNvPr id="0" name=""/>
        <dsp:cNvSpPr/>
      </dsp:nvSpPr>
      <dsp:spPr>
        <a:xfrm>
          <a:off x="6585518" y="1034155"/>
          <a:ext cx="2961002" cy="1256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0" i="0" kern="1200">
              <a:latin typeface="Raleway Medium" panose="020B0003030101060003" pitchFamily="34" charset="0"/>
            </a:rPr>
            <a:t>Rules for Church’s – Schedule 1 &amp; 2 set out the Seven Principles and an explanation of them and Schedule 2 advises on Church Activities </a:t>
          </a:r>
        </a:p>
      </dsp:txBody>
      <dsp:txXfrm>
        <a:off x="6585518" y="1034155"/>
        <a:ext cx="2961002" cy="12561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372283-97FF-5446-8FDE-B0584C3F63F5}">
      <dsp:nvSpPr>
        <dsp:cNvPr id="0" name=""/>
        <dsp:cNvSpPr/>
      </dsp:nvSpPr>
      <dsp:spPr>
        <a:xfrm>
          <a:off x="225102" y="2172"/>
          <a:ext cx="2860678" cy="17164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You must be at least 16 years old to be a trustee of a charity that is a company or a charitable incorporated organisation (CIO), or at least 18 to be a trustee of any other sort of charity.</a:t>
          </a:r>
          <a:endParaRPr lang="en-US" sz="1600" kern="1200"/>
        </a:p>
      </dsp:txBody>
      <dsp:txXfrm>
        <a:off x="225102" y="2172"/>
        <a:ext cx="2860678" cy="1716406"/>
      </dsp:txXfrm>
    </dsp:sp>
    <dsp:sp modelId="{209CACA8-68D2-904D-A8C4-4773BF7ACA84}">
      <dsp:nvSpPr>
        <dsp:cNvPr id="0" name=""/>
        <dsp:cNvSpPr/>
      </dsp:nvSpPr>
      <dsp:spPr>
        <a:xfrm>
          <a:off x="3371848" y="2172"/>
          <a:ext cx="2860678" cy="17164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You must be properly appointed following the procedures and any restrictions in the charity’s governing document.</a:t>
          </a:r>
          <a:endParaRPr lang="en-US" sz="1600" kern="1200"/>
        </a:p>
      </dsp:txBody>
      <dsp:txXfrm>
        <a:off x="3371848" y="2172"/>
        <a:ext cx="2860678" cy="1716406"/>
      </dsp:txXfrm>
    </dsp:sp>
    <dsp:sp modelId="{3AD510F7-7BF3-2943-A78A-FC0025BA91D9}">
      <dsp:nvSpPr>
        <dsp:cNvPr id="0" name=""/>
        <dsp:cNvSpPr/>
      </dsp:nvSpPr>
      <dsp:spPr>
        <a:xfrm>
          <a:off x="6518594" y="2172"/>
          <a:ext cx="2860678" cy="17164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a:t>You must not act as a trustee if you are disqualified unless authorised to do so by a waiver from the Commission. The reasons for disqualification are shown in the disqualifying reasons table and include:</a:t>
          </a:r>
          <a:endParaRPr lang="en-US" sz="1600" kern="1200"/>
        </a:p>
      </dsp:txBody>
      <dsp:txXfrm>
        <a:off x="6518594" y="2172"/>
        <a:ext cx="2860678" cy="1716406"/>
      </dsp:txXfrm>
    </dsp:sp>
    <dsp:sp modelId="{EEB0D753-8264-AD4F-8EFE-6FD2877E6E94}">
      <dsp:nvSpPr>
        <dsp:cNvPr id="0" name=""/>
        <dsp:cNvSpPr/>
      </dsp:nvSpPr>
      <dsp:spPr>
        <a:xfrm>
          <a:off x="225102" y="2004647"/>
          <a:ext cx="2860678" cy="17164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Being bankrupt or having an individual voluntary arrangement (IVA)</a:t>
          </a:r>
          <a:endParaRPr lang="en-US" sz="1600" kern="1200" dirty="0"/>
        </a:p>
      </dsp:txBody>
      <dsp:txXfrm>
        <a:off x="225102" y="2004647"/>
        <a:ext cx="2860678" cy="1716406"/>
      </dsp:txXfrm>
    </dsp:sp>
    <dsp:sp modelId="{B630FE4F-70F1-B043-B00B-E78DA74071E2}">
      <dsp:nvSpPr>
        <dsp:cNvPr id="0" name=""/>
        <dsp:cNvSpPr/>
      </dsp:nvSpPr>
      <dsp:spPr>
        <a:xfrm>
          <a:off x="3371848" y="2004647"/>
          <a:ext cx="2860678" cy="17164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Having an unspent conviction for certain offences (including any that involve dishonesty or deception)</a:t>
          </a:r>
          <a:endParaRPr lang="en-US" sz="1600" kern="1200" dirty="0"/>
        </a:p>
      </dsp:txBody>
      <dsp:txXfrm>
        <a:off x="3371848" y="2004647"/>
        <a:ext cx="2860678" cy="1716406"/>
      </dsp:txXfrm>
    </dsp:sp>
    <dsp:sp modelId="{9A553657-4D94-5246-9C6D-A434A7D1ED84}">
      <dsp:nvSpPr>
        <dsp:cNvPr id="0" name=""/>
        <dsp:cNvSpPr/>
      </dsp:nvSpPr>
      <dsp:spPr>
        <a:xfrm>
          <a:off x="6518594" y="2004647"/>
          <a:ext cx="2860678" cy="1716406"/>
        </a:xfrm>
        <a:prstGeom prst="rect">
          <a:avLst/>
        </a:prstGeom>
        <a:solidFill>
          <a:schemeClr val="dk2">
            <a:hueOff val="0"/>
            <a:satOff val="0"/>
            <a:lumOff val="0"/>
            <a:alphaOff val="0"/>
          </a:schemeClr>
        </a:solidFill>
        <a:ln w="15875"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t>Being on the sex offenders’ register</a:t>
          </a:r>
          <a:endParaRPr lang="en-US" sz="1600" kern="1200" dirty="0"/>
        </a:p>
      </dsp:txBody>
      <dsp:txXfrm>
        <a:off x="6518594" y="2004647"/>
        <a:ext cx="2860678" cy="17164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EA9F2D-C294-44CF-9C3F-042409303A96}">
      <dsp:nvSpPr>
        <dsp:cNvPr id="0" name=""/>
        <dsp:cNvSpPr/>
      </dsp:nvSpPr>
      <dsp:spPr>
        <a:xfrm>
          <a:off x="520390" y="300084"/>
          <a:ext cx="783105" cy="7831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398B08D-7314-48F4-96D5-1B53DE1C4421}">
      <dsp:nvSpPr>
        <dsp:cNvPr id="0" name=""/>
        <dsp:cNvSpPr/>
      </dsp:nvSpPr>
      <dsp:spPr>
        <a:xfrm>
          <a:off x="41825" y="1361415"/>
          <a:ext cx="1740234" cy="739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b="0" i="0" kern="1200" dirty="0">
              <a:latin typeface="Raleway Medium" panose="020B0003030101060003" pitchFamily="34" charset="0"/>
            </a:rPr>
            <a:t>You should enjoy your work on the committee</a:t>
          </a:r>
        </a:p>
      </dsp:txBody>
      <dsp:txXfrm>
        <a:off x="41825" y="1361415"/>
        <a:ext cx="1740234" cy="739599"/>
      </dsp:txXfrm>
    </dsp:sp>
    <dsp:sp modelId="{1B5C8737-85DF-476A-BB95-FF106C431532}">
      <dsp:nvSpPr>
        <dsp:cNvPr id="0" name=""/>
        <dsp:cNvSpPr/>
      </dsp:nvSpPr>
      <dsp:spPr>
        <a:xfrm>
          <a:off x="2565165" y="300084"/>
          <a:ext cx="783105" cy="7831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0DB5E3E-9D2A-45F1-BB3E-156003F69AFF}">
      <dsp:nvSpPr>
        <dsp:cNvPr id="0" name=""/>
        <dsp:cNvSpPr/>
      </dsp:nvSpPr>
      <dsp:spPr>
        <a:xfrm>
          <a:off x="2086601" y="1361415"/>
          <a:ext cx="1740234" cy="739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b="0" i="0" kern="1200" dirty="0">
              <a:latin typeface="Raleway Medium" panose="020B0003030101060003" pitchFamily="34" charset="0"/>
            </a:rPr>
            <a:t>You should recognize the importance of your role</a:t>
          </a:r>
          <a:endParaRPr lang="en-US" sz="1200" b="0" i="0" kern="1200" dirty="0">
            <a:latin typeface="Raleway Medium" panose="020B0003030101060003" pitchFamily="34" charset="0"/>
          </a:endParaRPr>
        </a:p>
      </dsp:txBody>
      <dsp:txXfrm>
        <a:off x="2086601" y="1361415"/>
        <a:ext cx="1740234" cy="739599"/>
      </dsp:txXfrm>
    </dsp:sp>
    <dsp:sp modelId="{F5241F11-C0AC-4ABE-AA29-75EB7E823AFC}">
      <dsp:nvSpPr>
        <dsp:cNvPr id="0" name=""/>
        <dsp:cNvSpPr/>
      </dsp:nvSpPr>
      <dsp:spPr>
        <a:xfrm>
          <a:off x="4609941" y="300084"/>
          <a:ext cx="783105" cy="7831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3C34542-0D6D-4A47-934D-55F6EFCE5624}">
      <dsp:nvSpPr>
        <dsp:cNvPr id="0" name=""/>
        <dsp:cNvSpPr/>
      </dsp:nvSpPr>
      <dsp:spPr>
        <a:xfrm>
          <a:off x="4131376" y="1361415"/>
          <a:ext cx="1740234" cy="739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b="0" i="0" kern="1200" dirty="0">
              <a:latin typeface="Raleway Medium" panose="020B0003030101060003" pitchFamily="34" charset="0"/>
            </a:rPr>
            <a:t>You should be proud to be a Spiritualist</a:t>
          </a:r>
        </a:p>
      </dsp:txBody>
      <dsp:txXfrm>
        <a:off x="4131376" y="1361415"/>
        <a:ext cx="1740234" cy="739599"/>
      </dsp:txXfrm>
    </dsp:sp>
    <dsp:sp modelId="{3B5B9BEC-FEF2-4203-A215-AEAE5F59994F}">
      <dsp:nvSpPr>
        <dsp:cNvPr id="0" name=""/>
        <dsp:cNvSpPr/>
      </dsp:nvSpPr>
      <dsp:spPr>
        <a:xfrm>
          <a:off x="1136694" y="2536073"/>
          <a:ext cx="783105" cy="78310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3D9C54D-CAC0-403A-B5F8-3991BE8DBADE}">
      <dsp:nvSpPr>
        <dsp:cNvPr id="0" name=""/>
        <dsp:cNvSpPr/>
      </dsp:nvSpPr>
      <dsp:spPr>
        <a:xfrm>
          <a:off x="658129" y="3597404"/>
          <a:ext cx="1740234" cy="739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b="0" i="0" kern="1200" dirty="0">
              <a:latin typeface="Raleway Medium" panose="020B0003030101060003" pitchFamily="34" charset="0"/>
            </a:rPr>
            <a:t>You should plan for the future of your Church</a:t>
          </a:r>
        </a:p>
      </dsp:txBody>
      <dsp:txXfrm>
        <a:off x="658129" y="3597404"/>
        <a:ext cx="1740234" cy="739599"/>
      </dsp:txXfrm>
    </dsp:sp>
    <dsp:sp modelId="{2661F278-1698-483A-BE8E-C0CEC6C5D5C8}">
      <dsp:nvSpPr>
        <dsp:cNvPr id="0" name=""/>
        <dsp:cNvSpPr/>
      </dsp:nvSpPr>
      <dsp:spPr>
        <a:xfrm>
          <a:off x="3587553" y="2536073"/>
          <a:ext cx="783105" cy="78310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D68079C-CC08-4602-9EC8-69CEDA656CF4}">
      <dsp:nvSpPr>
        <dsp:cNvPr id="0" name=""/>
        <dsp:cNvSpPr/>
      </dsp:nvSpPr>
      <dsp:spPr>
        <a:xfrm>
          <a:off x="2702905" y="3597404"/>
          <a:ext cx="2552401" cy="739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pPr>
          <a:r>
            <a:rPr lang="en-US" sz="1400" b="0" i="0" kern="1200" dirty="0">
              <a:latin typeface="Raleway Medium" panose="020B0003030101060003" pitchFamily="34" charset="0"/>
            </a:rPr>
            <a:t>You should encourage membership in the Church, this will provide the next generation of committee </a:t>
          </a:r>
        </a:p>
      </dsp:txBody>
      <dsp:txXfrm>
        <a:off x="2702905" y="3597404"/>
        <a:ext cx="2552401" cy="739599"/>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A4620-404A-3E40-B022-999782749191}" type="datetimeFigureOut">
              <a:rPr lang="en-US" smtClean="0"/>
              <a:t>6/24/24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52BEAA-B32A-4C45-A1C4-792F034A2F20}" type="slidenum">
              <a:rPr lang="en-US" smtClean="0"/>
              <a:t>‹#›</a:t>
            </a:fld>
            <a:endParaRPr lang="en-US"/>
          </a:p>
        </p:txBody>
      </p:sp>
    </p:spTree>
    <p:extLst>
      <p:ext uri="{BB962C8B-B14F-4D97-AF65-F5344CB8AC3E}">
        <p14:creationId xmlns:p14="http://schemas.microsoft.com/office/powerpoint/2010/main" val="2229463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6/24/24</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6/24/24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a:t>6/24/24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a:t>6/24/24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a:t>6/24/24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a:t>6/24/24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a:t>6/24/24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a:t>6/24/24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a:pPr/>
              <a:t>6/24/24</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6/24/24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a:t>6/24/24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a:pPr/>
              <a:t>6/24/24</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56412368-7E6B-4064-B6FA-72DF6DA0C2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014FE20-9BCC-4219-A8AD-B1C110BD55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3D9A6FCC-9DB7-4446-A926-1BC01584232B}"/>
              </a:ext>
            </a:extLst>
          </p:cNvPr>
          <p:cNvSpPr>
            <a:spLocks noGrp="1"/>
          </p:cNvSpPr>
          <p:nvPr>
            <p:ph type="ctrTitle"/>
          </p:nvPr>
        </p:nvSpPr>
        <p:spPr>
          <a:xfrm>
            <a:off x="1452617" y="976508"/>
            <a:ext cx="5525305" cy="2367221"/>
          </a:xfrm>
        </p:spPr>
        <p:txBody>
          <a:bodyPr>
            <a:normAutofit/>
          </a:bodyPr>
          <a:lstStyle/>
          <a:p>
            <a:r>
              <a:rPr lang="en-US" sz="5400" dirty="0">
                <a:latin typeface="Raleway" panose="020B0003030101060003" pitchFamily="34" charset="0"/>
              </a:rPr>
              <a:t>Trustees</a:t>
            </a:r>
          </a:p>
        </p:txBody>
      </p:sp>
      <p:sp>
        <p:nvSpPr>
          <p:cNvPr id="3" name="Subtitle 2">
            <a:extLst>
              <a:ext uri="{FF2B5EF4-FFF2-40B4-BE49-F238E27FC236}">
                <a16:creationId xmlns:a16="http://schemas.microsoft.com/office/drawing/2014/main" id="{09A05971-8AEA-994E-A013-C1F1C5F4403F}"/>
              </a:ext>
            </a:extLst>
          </p:cNvPr>
          <p:cNvSpPr>
            <a:spLocks noGrp="1"/>
          </p:cNvSpPr>
          <p:nvPr>
            <p:ph type="subTitle" idx="1"/>
          </p:nvPr>
        </p:nvSpPr>
        <p:spPr>
          <a:xfrm>
            <a:off x="1452617" y="3531204"/>
            <a:ext cx="5530919" cy="1606576"/>
          </a:xfrm>
        </p:spPr>
        <p:txBody>
          <a:bodyPr>
            <a:normAutofit/>
          </a:bodyPr>
          <a:lstStyle/>
          <a:p>
            <a:r>
              <a:rPr lang="en-US" dirty="0">
                <a:latin typeface="Raleway" panose="020B0003030101060003" pitchFamily="34" charset="0"/>
              </a:rPr>
              <a:t>Duties and responsibilities</a:t>
            </a:r>
          </a:p>
        </p:txBody>
      </p:sp>
      <p:cxnSp>
        <p:nvCxnSpPr>
          <p:cNvPr id="17" name="Straight Connector 16">
            <a:extLst>
              <a:ext uri="{FF2B5EF4-FFF2-40B4-BE49-F238E27FC236}">
                <a16:creationId xmlns:a16="http://schemas.microsoft.com/office/drawing/2014/main" id="{A661C966-C6C8-4667-903D-E68521C357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8" y="3528543"/>
            <a:ext cx="55361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19" name="Group 18">
            <a:extLst>
              <a:ext uri="{FF2B5EF4-FFF2-40B4-BE49-F238E27FC236}">
                <a16:creationId xmlns:a16="http://schemas.microsoft.com/office/drawing/2014/main" id="{36439133-030D-427C-AADE-2B48B199178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77388" y="482171"/>
            <a:chExt cx="4074533" cy="5149101"/>
          </a:xfrm>
        </p:grpSpPr>
        <p:sp>
          <p:nvSpPr>
            <p:cNvPr id="31" name="Rectangle 30">
              <a:extLst>
                <a:ext uri="{FF2B5EF4-FFF2-40B4-BE49-F238E27FC236}">
                  <a16:creationId xmlns:a16="http://schemas.microsoft.com/office/drawing/2014/main" id="{2C11378B-6628-411A-9A79-CF10232D7D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8E6BF6A-26B8-45E6-887E-FE78A7984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2" name="Rectangle 31">
            <a:extLst>
              <a:ext uri="{FF2B5EF4-FFF2-40B4-BE49-F238E27FC236}">
                <a16:creationId xmlns:a16="http://schemas.microsoft.com/office/drawing/2014/main" id="{82388B0B-738B-4313-8674-79D97E74A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51624" y="977965"/>
            <a:ext cx="3119444"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logo with a book and water in the background&#10;&#10;Description automatically generated">
            <a:extLst>
              <a:ext uri="{FF2B5EF4-FFF2-40B4-BE49-F238E27FC236}">
                <a16:creationId xmlns:a16="http://schemas.microsoft.com/office/drawing/2014/main" id="{723C7F6A-B3C9-D45D-A7DE-208D06C721C9}"/>
              </a:ext>
            </a:extLst>
          </p:cNvPr>
          <p:cNvPicPr>
            <a:picLocks noChangeAspect="1"/>
          </p:cNvPicPr>
          <p:nvPr/>
        </p:nvPicPr>
        <p:blipFill>
          <a:blip r:embed="rId2"/>
          <a:stretch>
            <a:fillRect/>
          </a:stretch>
        </p:blipFill>
        <p:spPr>
          <a:xfrm>
            <a:off x="8116373" y="1639304"/>
            <a:ext cx="2799103" cy="2820254"/>
          </a:xfrm>
          <a:prstGeom prst="rect">
            <a:avLst/>
          </a:prstGeom>
        </p:spPr>
      </p:pic>
      <p:pic>
        <p:nvPicPr>
          <p:cNvPr id="33" name="Picture 32">
            <a:extLst>
              <a:ext uri="{FF2B5EF4-FFF2-40B4-BE49-F238E27FC236}">
                <a16:creationId xmlns:a16="http://schemas.microsoft.com/office/drawing/2014/main" id="{6DF84359-5DD6-461B-9519-90AA2F46C1B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4" name="Straight Connector 33">
            <a:extLst>
              <a:ext uri="{FF2B5EF4-FFF2-40B4-BE49-F238E27FC236}">
                <a16:creationId xmlns:a16="http://schemas.microsoft.com/office/drawing/2014/main" id="{E90BC892-CE86-41EE-8A3B-2178D5170C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394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5BB14454-D00C-4958-BB39-F5F9F3ACD4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28A657A7-C4E5-425B-98FA-BB817FF7BF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218029" y="1847088"/>
            <a:ext cx="3520368"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a:extLst>
              <a:ext uri="{FF2B5EF4-FFF2-40B4-BE49-F238E27FC236}">
                <a16:creationId xmlns:a16="http://schemas.microsoft.com/office/drawing/2014/main" id="{DC3C8FFF-787C-AC41-A50E-DDB943F88E2E}"/>
              </a:ext>
            </a:extLst>
          </p:cNvPr>
          <p:cNvSpPr>
            <a:spLocks noGrp="1"/>
          </p:cNvSpPr>
          <p:nvPr>
            <p:ph type="title"/>
          </p:nvPr>
        </p:nvSpPr>
        <p:spPr>
          <a:xfrm>
            <a:off x="7218030" y="804520"/>
            <a:ext cx="3520367" cy="1049235"/>
          </a:xfrm>
        </p:spPr>
        <p:txBody>
          <a:bodyPr>
            <a:normAutofit/>
          </a:bodyPr>
          <a:lstStyle/>
          <a:p>
            <a:r>
              <a:rPr lang="en-US" dirty="0">
                <a:latin typeface="Raleway Medium" panose="020B0003030101060003" pitchFamily="34" charset="0"/>
              </a:rPr>
              <a:t>The church committee</a:t>
            </a:r>
            <a:endParaRPr lang="en-US" dirty="0">
              <a:latin typeface="Raleway Medium" panose="020B0003030101060003" pitchFamily="34" charset="0"/>
            </a:endParaRPr>
          </a:p>
        </p:txBody>
      </p:sp>
      <p:sp>
        <p:nvSpPr>
          <p:cNvPr id="72" name="Rectangle 71">
            <a:extLst>
              <a:ext uri="{FF2B5EF4-FFF2-40B4-BE49-F238E27FC236}">
                <a16:creationId xmlns:a16="http://schemas.microsoft.com/office/drawing/2014/main" id="{A1084370-0E70-4003-9787-3490FCC20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pSp>
        <p:nvGrpSpPr>
          <p:cNvPr id="73" name="Group 72">
            <a:extLst>
              <a:ext uri="{FF2B5EF4-FFF2-40B4-BE49-F238E27FC236}">
                <a16:creationId xmlns:a16="http://schemas.microsoft.com/office/drawing/2014/main" id="{2B7C66D2-22E8-4E8F-829B-050BFA7C86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2237" y="482171"/>
            <a:ext cx="6104331" cy="5149101"/>
            <a:chOff x="7463259" y="583365"/>
            <a:chExt cx="6104330" cy="5181928"/>
          </a:xfrm>
        </p:grpSpPr>
        <p:sp>
          <p:nvSpPr>
            <p:cNvPr id="74" name="Rectangle 73">
              <a:extLst>
                <a:ext uri="{FF2B5EF4-FFF2-40B4-BE49-F238E27FC236}">
                  <a16:creationId xmlns:a16="http://schemas.microsoft.com/office/drawing/2014/main" id="{F0B78D6F-1F61-4DBB-8F5A-934BB850DD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6104330"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3EA261D-1F8C-4BE5-8586-3C1CC5CE8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5471354"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6" name="Picture 5" descr="A room with blue chairs and a round light fixture&#10;&#10;Description automatically generated">
            <a:extLst>
              <a:ext uri="{FF2B5EF4-FFF2-40B4-BE49-F238E27FC236}">
                <a16:creationId xmlns:a16="http://schemas.microsoft.com/office/drawing/2014/main" id="{19CF93B1-FC8E-9C90-8012-3CDBE5BB88DD}"/>
              </a:ext>
            </a:extLst>
          </p:cNvPr>
          <p:cNvPicPr>
            <a:picLocks noChangeAspect="1"/>
          </p:cNvPicPr>
          <p:nvPr/>
        </p:nvPicPr>
        <p:blipFill rotWithShape="1">
          <a:blip r:embed="rId2"/>
          <a:srcRect l="6397" r="-2" b="-2"/>
          <a:stretch/>
        </p:blipFill>
        <p:spPr>
          <a:xfrm>
            <a:off x="1271223" y="1116345"/>
            <a:ext cx="4825148" cy="3866172"/>
          </a:xfrm>
          <a:prstGeom prst="rect">
            <a:avLst/>
          </a:prstGeom>
        </p:spPr>
      </p:pic>
      <p:sp>
        <p:nvSpPr>
          <p:cNvPr id="3" name="Content Placeholder 2">
            <a:extLst>
              <a:ext uri="{FF2B5EF4-FFF2-40B4-BE49-F238E27FC236}">
                <a16:creationId xmlns:a16="http://schemas.microsoft.com/office/drawing/2014/main" id="{86B55E4C-325E-7B4B-91C7-F66AF2E5A84E}"/>
              </a:ext>
            </a:extLst>
          </p:cNvPr>
          <p:cNvSpPr>
            <a:spLocks noGrp="1"/>
          </p:cNvSpPr>
          <p:nvPr>
            <p:ph idx="1"/>
          </p:nvPr>
        </p:nvSpPr>
        <p:spPr>
          <a:xfrm>
            <a:off x="7218029" y="2015732"/>
            <a:ext cx="3520368" cy="3450613"/>
          </a:xfrm>
        </p:spPr>
        <p:txBody>
          <a:bodyPr>
            <a:normAutofit/>
          </a:bodyPr>
          <a:lstStyle/>
          <a:p>
            <a:pPr>
              <a:lnSpc>
                <a:spcPct val="110000"/>
              </a:lnSpc>
            </a:pPr>
            <a:r>
              <a:rPr lang="en-GB" sz="1100" dirty="0">
                <a:latin typeface="Raleway Medium" panose="020B0003030101060003" pitchFamily="34" charset="0"/>
              </a:rPr>
              <a:t>Trustees have overall control of a charity and are responsible for making sure it’s doing what it was set up to do. </a:t>
            </a:r>
          </a:p>
          <a:p>
            <a:pPr>
              <a:lnSpc>
                <a:spcPct val="110000"/>
              </a:lnSpc>
            </a:pPr>
            <a:r>
              <a:rPr lang="en-GB" sz="1100" dirty="0">
                <a:latin typeface="Raleway Medium" panose="020B0003030101060003" pitchFamily="34" charset="0"/>
              </a:rPr>
              <a:t>Trustees are the people who lead the charity and decide how it is run. Being a trustee means making decisions that will impact on people’s lives. Depending on what the charity does, you will be making a difference to your local community or to society as a whole.</a:t>
            </a:r>
          </a:p>
          <a:p>
            <a:pPr>
              <a:lnSpc>
                <a:spcPct val="110000"/>
              </a:lnSpc>
            </a:pPr>
            <a:r>
              <a:rPr lang="en-GB" sz="1100" dirty="0">
                <a:latin typeface="Raleway Medium" panose="020B0003030101060003" pitchFamily="34" charset="0"/>
              </a:rPr>
              <a:t>Trustees use their skills and experience to support their charities, helping them achieve their aims. Trustees also often learn new skills during their time on the board.</a:t>
            </a:r>
            <a:endParaRPr lang="en-US" sz="1100" dirty="0">
              <a:latin typeface="Raleway Medium" panose="020B0003030101060003" pitchFamily="34" charset="0"/>
            </a:endParaRPr>
          </a:p>
        </p:txBody>
      </p:sp>
      <p:pic>
        <p:nvPicPr>
          <p:cNvPr id="76" name="Picture 75">
            <a:extLst>
              <a:ext uri="{FF2B5EF4-FFF2-40B4-BE49-F238E27FC236}">
                <a16:creationId xmlns:a16="http://schemas.microsoft.com/office/drawing/2014/main" id="{3635D2BC-4EDA-4A3E-83BF-035608099BD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71" name="Straight Connector 70">
            <a:extLst>
              <a:ext uri="{FF2B5EF4-FFF2-40B4-BE49-F238E27FC236}">
                <a16:creationId xmlns:a16="http://schemas.microsoft.com/office/drawing/2014/main" id="{A3C86EB9-7FA9-42F7-B348-A7FD17436A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72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E756-F49A-BD43-91E6-47150A095F29}"/>
              </a:ext>
            </a:extLst>
          </p:cNvPr>
          <p:cNvSpPr>
            <a:spLocks noGrp="1"/>
          </p:cNvSpPr>
          <p:nvPr>
            <p:ph type="title"/>
          </p:nvPr>
        </p:nvSpPr>
        <p:spPr>
          <a:xfrm>
            <a:off x="1451579" y="804519"/>
            <a:ext cx="9603275" cy="1049235"/>
          </a:xfrm>
        </p:spPr>
        <p:txBody>
          <a:bodyPr>
            <a:normAutofit/>
          </a:bodyPr>
          <a:lstStyle/>
          <a:p>
            <a:r>
              <a:rPr lang="en-US" dirty="0">
                <a:latin typeface="Raleway Medium" panose="020B0003030101060003" pitchFamily="34" charset="0"/>
              </a:rPr>
              <a:t>Aims of an SNU Church</a:t>
            </a:r>
          </a:p>
        </p:txBody>
      </p:sp>
      <p:graphicFrame>
        <p:nvGraphicFramePr>
          <p:cNvPr id="15" name="Content Placeholder 2">
            <a:extLst>
              <a:ext uri="{FF2B5EF4-FFF2-40B4-BE49-F238E27FC236}">
                <a16:creationId xmlns:a16="http://schemas.microsoft.com/office/drawing/2014/main" id="{4006400B-70DC-9527-B7A6-A26BB79A2729}"/>
              </a:ext>
            </a:extLst>
          </p:cNvPr>
          <p:cNvGraphicFramePr>
            <a:graphicFrameLocks noGrp="1"/>
          </p:cNvGraphicFramePr>
          <p:nvPr>
            <p:ph idx="1"/>
            <p:extLst>
              <p:ext uri="{D42A27DB-BD31-4B8C-83A1-F6EECF244321}">
                <p14:modId xmlns:p14="http://schemas.microsoft.com/office/powerpoint/2010/main" val="3243284928"/>
              </p:ext>
            </p:extLst>
          </p:nvPr>
        </p:nvGraphicFramePr>
        <p:xfrm>
          <a:off x="1450975" y="2340435"/>
          <a:ext cx="9604375" cy="332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4937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6DDABC-76B3-0648-B5EB-66C71A8CF318}"/>
              </a:ext>
            </a:extLst>
          </p:cNvPr>
          <p:cNvSpPr>
            <a:spLocks noGrp="1"/>
          </p:cNvSpPr>
          <p:nvPr>
            <p:ph type="title"/>
          </p:nvPr>
        </p:nvSpPr>
        <p:spPr>
          <a:xfrm>
            <a:off x="1451579" y="804519"/>
            <a:ext cx="9603275" cy="1049235"/>
          </a:xfrm>
        </p:spPr>
        <p:txBody>
          <a:bodyPr>
            <a:normAutofit/>
          </a:bodyPr>
          <a:lstStyle/>
          <a:p>
            <a:r>
              <a:rPr lang="en-US">
                <a:latin typeface="Raleway Medium" panose="020B0003030101060003" pitchFamily="34" charset="0"/>
              </a:rPr>
              <a:t>Are you eligible?</a:t>
            </a:r>
            <a:br>
              <a:rPr lang="en-US">
                <a:latin typeface="Raleway Medium" panose="020B0003030101060003" pitchFamily="34" charset="0"/>
              </a:rPr>
            </a:br>
            <a:endParaRPr lang="en-US">
              <a:latin typeface="Raleway Medium" panose="020B0003030101060003" pitchFamily="34" charset="0"/>
            </a:endParaRPr>
          </a:p>
        </p:txBody>
      </p:sp>
      <p:cxnSp>
        <p:nvCxnSpPr>
          <p:cNvPr id="31" name="Straight Connector 30">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1853754"/>
            <a:ext cx="960327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3" name="Rectangle 32">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25" name="Content Placeholder 2">
            <a:extLst>
              <a:ext uri="{FF2B5EF4-FFF2-40B4-BE49-F238E27FC236}">
                <a16:creationId xmlns:a16="http://schemas.microsoft.com/office/drawing/2014/main" id="{E21070FD-B584-00C3-7EB3-8BDFB4213E9C}"/>
              </a:ext>
            </a:extLst>
          </p:cNvPr>
          <p:cNvGraphicFramePr>
            <a:graphicFrameLocks noGrp="1"/>
          </p:cNvGraphicFramePr>
          <p:nvPr>
            <p:ph idx="1"/>
            <p:extLst>
              <p:ext uri="{D42A27DB-BD31-4B8C-83A1-F6EECF244321}">
                <p14:modId xmlns:p14="http://schemas.microsoft.com/office/powerpoint/2010/main" val="3070642202"/>
              </p:ext>
            </p:extLst>
          </p:nvPr>
        </p:nvGraphicFramePr>
        <p:xfrm>
          <a:off x="1450975" y="2331497"/>
          <a:ext cx="9604375"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41252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8F6E9-7749-8A4A-BF1C-E7C3BFF9F185}"/>
              </a:ext>
            </a:extLst>
          </p:cNvPr>
          <p:cNvSpPr>
            <a:spLocks noGrp="1"/>
          </p:cNvSpPr>
          <p:nvPr>
            <p:ph type="title"/>
          </p:nvPr>
        </p:nvSpPr>
        <p:spPr>
          <a:xfrm>
            <a:off x="844476" y="1600199"/>
            <a:ext cx="3539266" cy="4297680"/>
          </a:xfrm>
        </p:spPr>
        <p:txBody>
          <a:bodyPr anchor="ctr">
            <a:normAutofit/>
          </a:bodyPr>
          <a:lstStyle/>
          <a:p>
            <a:r>
              <a:rPr lang="en-US">
                <a:latin typeface="Raleway Medium" panose="020B0003030101060003" pitchFamily="34" charset="0"/>
              </a:rPr>
              <a:t>Trustees six main duties 1</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0222014-5540-FE47-9BFF-80D4DE5A82DC}"/>
              </a:ext>
            </a:extLst>
          </p:cNvPr>
          <p:cNvSpPr>
            <a:spLocks noGrp="1"/>
          </p:cNvSpPr>
          <p:nvPr>
            <p:ph idx="1"/>
          </p:nvPr>
        </p:nvSpPr>
        <p:spPr>
          <a:xfrm>
            <a:off x="4924851" y="1600199"/>
            <a:ext cx="6130003" cy="4297680"/>
          </a:xfrm>
        </p:spPr>
        <p:txBody>
          <a:bodyPr anchor="ctr">
            <a:normAutofit/>
          </a:bodyPr>
          <a:lstStyle/>
          <a:p>
            <a:pPr marL="0" indent="0" fontAlgn="base">
              <a:lnSpc>
                <a:spcPct val="110000"/>
              </a:lnSpc>
              <a:buNone/>
            </a:pPr>
            <a:r>
              <a:rPr lang="en-GB" sz="1400" b="1" dirty="0">
                <a:latin typeface="Raleway SemiBold" panose="020B0003030101060003" pitchFamily="34" charset="0"/>
              </a:rPr>
              <a:t>Ensure your charity is carrying out its purposes for the public benefit</a:t>
            </a:r>
          </a:p>
          <a:p>
            <a:pPr>
              <a:lnSpc>
                <a:spcPct val="110000"/>
              </a:lnSpc>
            </a:pPr>
            <a:r>
              <a:rPr lang="en-GB" sz="1400" dirty="0">
                <a:latin typeface="Raleway Medium" panose="020B0003030101060003" pitchFamily="34" charset="0"/>
              </a:rPr>
              <a:t>You and your co-trustees must make sure that the charity is carrying out the purposes for which it is set up, and no other purpose. This means you should:</a:t>
            </a:r>
          </a:p>
          <a:p>
            <a:pPr>
              <a:lnSpc>
                <a:spcPct val="110000"/>
              </a:lnSpc>
            </a:pPr>
            <a:r>
              <a:rPr lang="en-GB" sz="1400" dirty="0">
                <a:latin typeface="Raleway Medium" panose="020B0003030101060003" pitchFamily="34" charset="0"/>
              </a:rPr>
              <a:t>Ensure you understand the charity’s purposes as set out in its governing document</a:t>
            </a:r>
          </a:p>
          <a:p>
            <a:pPr>
              <a:lnSpc>
                <a:spcPct val="110000"/>
              </a:lnSpc>
            </a:pPr>
            <a:r>
              <a:rPr lang="en-GB" sz="1400" dirty="0">
                <a:latin typeface="Raleway Medium" panose="020B0003030101060003" pitchFamily="34" charset="0"/>
              </a:rPr>
              <a:t>Plan what your charity will do, and what you want it to achieve</a:t>
            </a:r>
          </a:p>
          <a:p>
            <a:pPr>
              <a:lnSpc>
                <a:spcPct val="110000"/>
              </a:lnSpc>
            </a:pPr>
            <a:r>
              <a:rPr lang="en-GB" sz="1400" dirty="0">
                <a:latin typeface="Raleway Medium" panose="020B0003030101060003" pitchFamily="34" charset="0"/>
              </a:rPr>
              <a:t>Be able to explain how all of the charity’s activities are intended to further or support its purposes</a:t>
            </a:r>
          </a:p>
          <a:p>
            <a:pPr>
              <a:lnSpc>
                <a:spcPct val="110000"/>
              </a:lnSpc>
            </a:pPr>
            <a:r>
              <a:rPr lang="en-GB" sz="1400" dirty="0">
                <a:latin typeface="Raleway Medium" panose="020B0003030101060003" pitchFamily="34" charset="0"/>
              </a:rPr>
              <a:t>Understand how the charity benefits the public by carrying out its purposes</a:t>
            </a:r>
          </a:p>
          <a:p>
            <a:pPr>
              <a:lnSpc>
                <a:spcPct val="110000"/>
              </a:lnSpc>
            </a:pPr>
            <a:r>
              <a:rPr lang="en-GB" sz="1400" dirty="0">
                <a:latin typeface="Raleway Medium" panose="020B0003030101060003" pitchFamily="34" charset="0"/>
              </a:rPr>
              <a:t>Spending charity funds on the wrong purposes is a very serious matter; in some cases trustees may have to reimburse the charity personally.</a:t>
            </a:r>
          </a:p>
          <a:p>
            <a:pPr>
              <a:lnSpc>
                <a:spcPct val="110000"/>
              </a:lnSpc>
            </a:pPr>
            <a:endParaRPr lang="en-US" sz="1400" dirty="0"/>
          </a:p>
        </p:txBody>
      </p:sp>
    </p:spTree>
    <p:extLst>
      <p:ext uri="{BB962C8B-B14F-4D97-AF65-F5344CB8AC3E}">
        <p14:creationId xmlns:p14="http://schemas.microsoft.com/office/powerpoint/2010/main" val="373040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E56EFE-E017-4B46-933F-159B8CC8D1D9}"/>
              </a:ext>
            </a:extLst>
          </p:cNvPr>
          <p:cNvSpPr>
            <a:spLocks noGrp="1"/>
          </p:cNvSpPr>
          <p:nvPr>
            <p:ph type="title"/>
          </p:nvPr>
        </p:nvSpPr>
        <p:spPr>
          <a:xfrm>
            <a:off x="844476" y="1600199"/>
            <a:ext cx="3539266" cy="4297680"/>
          </a:xfrm>
        </p:spPr>
        <p:txBody>
          <a:bodyPr anchor="ctr">
            <a:normAutofit/>
          </a:bodyPr>
          <a:lstStyle/>
          <a:p>
            <a:r>
              <a:rPr lang="en-US" dirty="0">
                <a:latin typeface="Raleway Medium" panose="020B0003030101060003" pitchFamily="34" charset="0"/>
              </a:rPr>
              <a:t>Trustees six main duties 2</a:t>
            </a: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EC53EE3-3193-1447-A87A-2D40FDA6DF61}"/>
              </a:ext>
            </a:extLst>
          </p:cNvPr>
          <p:cNvSpPr>
            <a:spLocks noGrp="1"/>
          </p:cNvSpPr>
          <p:nvPr>
            <p:ph idx="1"/>
          </p:nvPr>
        </p:nvSpPr>
        <p:spPr>
          <a:xfrm>
            <a:off x="4941626" y="1717645"/>
            <a:ext cx="6358340" cy="4297680"/>
          </a:xfrm>
        </p:spPr>
        <p:txBody>
          <a:bodyPr anchor="ctr">
            <a:normAutofit/>
          </a:bodyPr>
          <a:lstStyle/>
          <a:p>
            <a:pPr marL="0" indent="0" fontAlgn="base">
              <a:lnSpc>
                <a:spcPct val="110000"/>
              </a:lnSpc>
              <a:buNone/>
            </a:pPr>
            <a:r>
              <a:rPr lang="en-GB" sz="1600" b="1" dirty="0">
                <a:latin typeface="Raleway Medium" panose="020B0003030101060003" pitchFamily="34" charset="0"/>
              </a:rPr>
              <a:t>Comply with your charity’s governing document and the law</a:t>
            </a:r>
          </a:p>
          <a:p>
            <a:pPr>
              <a:lnSpc>
                <a:spcPct val="110000"/>
              </a:lnSpc>
            </a:pPr>
            <a:r>
              <a:rPr lang="en-GB" sz="1600" dirty="0">
                <a:latin typeface="Raleway Medium" panose="020B0003030101060003" pitchFamily="34" charset="0"/>
              </a:rPr>
              <a:t>You and your co-trustees must:</a:t>
            </a:r>
          </a:p>
          <a:p>
            <a:pPr>
              <a:lnSpc>
                <a:spcPct val="110000"/>
              </a:lnSpc>
            </a:pPr>
            <a:r>
              <a:rPr lang="en-GB" sz="1600" dirty="0">
                <a:latin typeface="Raleway Medium" panose="020B0003030101060003" pitchFamily="34" charset="0"/>
              </a:rPr>
              <a:t>Make sure that the charity complies with its governing document</a:t>
            </a:r>
          </a:p>
          <a:p>
            <a:pPr>
              <a:lnSpc>
                <a:spcPct val="110000"/>
              </a:lnSpc>
            </a:pPr>
            <a:r>
              <a:rPr lang="en-GB" sz="1600" dirty="0">
                <a:latin typeface="Raleway Medium" panose="020B0003030101060003" pitchFamily="34" charset="0"/>
              </a:rPr>
              <a:t>Comply with charity law requirements and other laws that apply to your charity</a:t>
            </a:r>
          </a:p>
          <a:p>
            <a:pPr>
              <a:lnSpc>
                <a:spcPct val="110000"/>
              </a:lnSpc>
            </a:pPr>
            <a:r>
              <a:rPr lang="en-GB" sz="1600" dirty="0">
                <a:latin typeface="Raleway Medium" panose="020B0003030101060003" pitchFamily="34" charset="0"/>
              </a:rPr>
              <a:t>You should take reasonable steps to find out about legal requirements, for example by reading relevant guidance or taking appropriate advice when you need to.</a:t>
            </a:r>
          </a:p>
          <a:p>
            <a:pPr>
              <a:lnSpc>
                <a:spcPct val="110000"/>
              </a:lnSpc>
            </a:pPr>
            <a:r>
              <a:rPr lang="en-GB" sz="1600" dirty="0">
                <a:latin typeface="Raleway Medium" panose="020B0003030101060003" pitchFamily="34" charset="0"/>
              </a:rPr>
              <a:t>Registered charities must keep their details on the register up to date and ensure they send the right financial and other information to the commission in their annual return or annual update.</a:t>
            </a:r>
          </a:p>
          <a:p>
            <a:pPr>
              <a:lnSpc>
                <a:spcPct val="110000"/>
              </a:lnSpc>
            </a:pPr>
            <a:endParaRPr lang="en-US" sz="1600" dirty="0"/>
          </a:p>
        </p:txBody>
      </p:sp>
    </p:spTree>
    <p:extLst>
      <p:ext uri="{BB962C8B-B14F-4D97-AF65-F5344CB8AC3E}">
        <p14:creationId xmlns:p14="http://schemas.microsoft.com/office/powerpoint/2010/main" val="21908076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F04191-E6B0-954A-AC3F-3D172D1BAE42}"/>
              </a:ext>
            </a:extLst>
          </p:cNvPr>
          <p:cNvSpPr>
            <a:spLocks noGrp="1"/>
          </p:cNvSpPr>
          <p:nvPr>
            <p:ph type="title"/>
          </p:nvPr>
        </p:nvSpPr>
        <p:spPr>
          <a:xfrm>
            <a:off x="844476" y="1600199"/>
            <a:ext cx="3539266" cy="4297680"/>
          </a:xfrm>
        </p:spPr>
        <p:txBody>
          <a:bodyPr anchor="ctr">
            <a:normAutofit/>
          </a:bodyPr>
          <a:lstStyle/>
          <a:p>
            <a:r>
              <a:rPr lang="en-US">
                <a:latin typeface="Raleway Medium" panose="020B0003030101060003" pitchFamily="34" charset="0"/>
              </a:rPr>
              <a:t>Trustees six main duties </a:t>
            </a:r>
            <a:r>
              <a:rPr lang="en-US" dirty="0">
                <a:latin typeface="Raleway Medium" panose="020B0003030101060003" pitchFamily="34" charset="0"/>
              </a:rPr>
              <a:t>3</a:t>
            </a:r>
            <a:endParaRPr lang="en-US">
              <a:latin typeface="Raleway Medium" panose="020B0003030101060003" pitchFamily="34" charset="0"/>
            </a:endParaRP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B67CE30-8519-364E-89E0-7E4D33795327}"/>
              </a:ext>
            </a:extLst>
          </p:cNvPr>
          <p:cNvSpPr>
            <a:spLocks noGrp="1"/>
          </p:cNvSpPr>
          <p:nvPr>
            <p:ph idx="1"/>
          </p:nvPr>
        </p:nvSpPr>
        <p:spPr>
          <a:xfrm>
            <a:off x="4924851" y="1600199"/>
            <a:ext cx="6130003" cy="4297680"/>
          </a:xfrm>
        </p:spPr>
        <p:txBody>
          <a:bodyPr anchor="ctr">
            <a:normAutofit/>
          </a:bodyPr>
          <a:lstStyle/>
          <a:p>
            <a:pPr marL="0" indent="0" fontAlgn="base">
              <a:lnSpc>
                <a:spcPct val="110000"/>
              </a:lnSpc>
              <a:buNone/>
            </a:pPr>
            <a:r>
              <a:rPr lang="en-GB" sz="1400" b="1" dirty="0">
                <a:latin typeface="RALEWAY MEDIUM" panose="020B0003030101060003" pitchFamily="34" charset="0"/>
              </a:rPr>
              <a:t>Act in your charity’s best interests</a:t>
            </a:r>
          </a:p>
          <a:p>
            <a:pPr>
              <a:lnSpc>
                <a:spcPct val="110000"/>
              </a:lnSpc>
            </a:pPr>
            <a:r>
              <a:rPr lang="en-GB" sz="1400" dirty="0">
                <a:latin typeface="Raleway Medium" panose="020B0003030101060003" pitchFamily="34" charset="0"/>
              </a:rPr>
              <a:t>You must:</a:t>
            </a:r>
          </a:p>
          <a:p>
            <a:pPr>
              <a:lnSpc>
                <a:spcPct val="110000"/>
              </a:lnSpc>
            </a:pPr>
            <a:r>
              <a:rPr lang="en-GB" sz="1400" dirty="0">
                <a:latin typeface="Raleway Medium" panose="020B0003030101060003" pitchFamily="34" charset="0"/>
              </a:rPr>
              <a:t>Do what you and your co-trustees (and no one else) decide will best enable the charity to carry out its purposes</a:t>
            </a:r>
          </a:p>
          <a:p>
            <a:pPr>
              <a:lnSpc>
                <a:spcPct val="110000"/>
              </a:lnSpc>
            </a:pPr>
            <a:r>
              <a:rPr lang="en-GB" sz="1400" dirty="0">
                <a:latin typeface="Raleway Medium" panose="020B0003030101060003" pitchFamily="34" charset="0"/>
              </a:rPr>
              <a:t>With your co-trustees, make balanced and adequately informed decisions, thinking about the long term as well as the short term</a:t>
            </a:r>
          </a:p>
          <a:p>
            <a:pPr>
              <a:lnSpc>
                <a:spcPct val="110000"/>
              </a:lnSpc>
            </a:pPr>
            <a:r>
              <a:rPr lang="en-GB" sz="1400" dirty="0">
                <a:latin typeface="Raleway Medium" panose="020B0003030101060003" pitchFamily="34" charset="0"/>
              </a:rPr>
              <a:t>Avoid putting yourself in a position where your duty to your charity conflicts with your personal interests or loyalty to any other person or body</a:t>
            </a:r>
          </a:p>
          <a:p>
            <a:pPr>
              <a:lnSpc>
                <a:spcPct val="110000"/>
              </a:lnSpc>
            </a:pPr>
            <a:r>
              <a:rPr lang="en-GB" sz="1400" dirty="0">
                <a:latin typeface="Raleway Medium" panose="020B0003030101060003" pitchFamily="34" charset="0"/>
              </a:rPr>
              <a:t>Not receive any benefit from the charity unless it’s properly authorised and is clearly in the charity’s interests; this also includes anyone who is financially connected to you, such as a partner, dependent child or business partner</a:t>
            </a:r>
          </a:p>
          <a:p>
            <a:pPr>
              <a:lnSpc>
                <a:spcPct val="110000"/>
              </a:lnSpc>
            </a:pPr>
            <a:endParaRPr lang="en-US" sz="1400" dirty="0"/>
          </a:p>
        </p:txBody>
      </p:sp>
    </p:spTree>
    <p:extLst>
      <p:ext uri="{BB962C8B-B14F-4D97-AF65-F5344CB8AC3E}">
        <p14:creationId xmlns:p14="http://schemas.microsoft.com/office/powerpoint/2010/main" val="4071734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CE20A2B-61E5-7549-88FB-7E5FA084127B}"/>
              </a:ext>
            </a:extLst>
          </p:cNvPr>
          <p:cNvSpPr>
            <a:spLocks noGrp="1"/>
          </p:cNvSpPr>
          <p:nvPr>
            <p:ph type="title"/>
          </p:nvPr>
        </p:nvSpPr>
        <p:spPr>
          <a:xfrm>
            <a:off x="844476" y="1600199"/>
            <a:ext cx="3539266" cy="4297680"/>
          </a:xfrm>
        </p:spPr>
        <p:txBody>
          <a:bodyPr anchor="ctr">
            <a:normAutofit/>
          </a:bodyPr>
          <a:lstStyle/>
          <a:p>
            <a:r>
              <a:rPr lang="en-US">
                <a:latin typeface="Raleway Medium" panose="020B0003030101060003" pitchFamily="34" charset="0"/>
              </a:rPr>
              <a:t>Trustees six main duties </a:t>
            </a:r>
            <a:r>
              <a:rPr lang="en-US" dirty="0">
                <a:latin typeface="Raleway Medium" panose="020B0003030101060003" pitchFamily="34" charset="0"/>
              </a:rPr>
              <a:t>4</a:t>
            </a:r>
            <a:endParaRPr lang="en-US">
              <a:latin typeface="Raleway Medium" panose="020B0003030101060003" pitchFamily="34" charset="0"/>
            </a:endParaRP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D52430F-DBBA-414A-AAB8-4B91943ED2E3}"/>
              </a:ext>
            </a:extLst>
          </p:cNvPr>
          <p:cNvSpPr>
            <a:spLocks noGrp="1"/>
          </p:cNvSpPr>
          <p:nvPr>
            <p:ph idx="1"/>
          </p:nvPr>
        </p:nvSpPr>
        <p:spPr>
          <a:xfrm>
            <a:off x="4922102" y="493485"/>
            <a:ext cx="6672062" cy="6749143"/>
          </a:xfrm>
        </p:spPr>
        <p:txBody>
          <a:bodyPr anchor="ctr">
            <a:normAutofit/>
          </a:bodyPr>
          <a:lstStyle/>
          <a:p>
            <a:pPr marL="0" indent="0" fontAlgn="base">
              <a:lnSpc>
                <a:spcPct val="110000"/>
              </a:lnSpc>
              <a:buNone/>
            </a:pPr>
            <a:r>
              <a:rPr lang="en-GB" sz="1300" b="1" dirty="0">
                <a:latin typeface="RALEWAY MEDIUM" panose="020B0003030101060003" pitchFamily="34" charset="0"/>
              </a:rPr>
              <a:t>Manage your charity’s resources responsibly</a:t>
            </a:r>
          </a:p>
          <a:p>
            <a:pPr>
              <a:lnSpc>
                <a:spcPct val="110000"/>
              </a:lnSpc>
            </a:pPr>
            <a:r>
              <a:rPr lang="en-GB" sz="1300" dirty="0">
                <a:latin typeface="Raleway Medium" panose="020B0003030101060003" pitchFamily="34" charset="0"/>
              </a:rPr>
              <a:t>You must act responsibly, reasonably and honestly. This is sometimes called the duty of prudence. Prudence is about exercising sound judgement. You and your co-trustees must:</a:t>
            </a:r>
          </a:p>
          <a:p>
            <a:pPr>
              <a:lnSpc>
                <a:spcPct val="110000"/>
              </a:lnSpc>
            </a:pPr>
            <a:r>
              <a:rPr lang="en-GB" sz="1300" dirty="0">
                <a:latin typeface="Raleway Medium" panose="020B0003030101060003" pitchFamily="34" charset="0"/>
              </a:rPr>
              <a:t>Make sure the charity’s assets are only used to support or carry out its purposes</a:t>
            </a:r>
          </a:p>
          <a:p>
            <a:pPr>
              <a:lnSpc>
                <a:spcPct val="110000"/>
              </a:lnSpc>
            </a:pPr>
            <a:r>
              <a:rPr lang="en-GB" sz="1300" dirty="0">
                <a:latin typeface="Raleway Medium" panose="020B0003030101060003" pitchFamily="34" charset="0"/>
              </a:rPr>
              <a:t>Not take inappropriate risks with the charity’s assets or reputation</a:t>
            </a:r>
          </a:p>
          <a:p>
            <a:pPr>
              <a:lnSpc>
                <a:spcPct val="110000"/>
              </a:lnSpc>
            </a:pPr>
            <a:r>
              <a:rPr lang="en-GB" sz="1300" dirty="0">
                <a:latin typeface="Raleway Medium" panose="020B0003030101060003" pitchFamily="34" charset="0"/>
              </a:rPr>
              <a:t>Not over-commit the charity</a:t>
            </a:r>
          </a:p>
          <a:p>
            <a:pPr>
              <a:lnSpc>
                <a:spcPct val="110000"/>
              </a:lnSpc>
            </a:pPr>
            <a:r>
              <a:rPr lang="en-GB" sz="1300" dirty="0">
                <a:latin typeface="Raleway Medium" panose="020B0003030101060003" pitchFamily="34" charset="0"/>
              </a:rPr>
              <a:t>Take special care when investing or borrowing</a:t>
            </a:r>
          </a:p>
          <a:p>
            <a:pPr>
              <a:lnSpc>
                <a:spcPct val="110000"/>
              </a:lnSpc>
            </a:pPr>
            <a:r>
              <a:rPr lang="en-GB" sz="1300" dirty="0">
                <a:latin typeface="Raleway Medium" panose="020B0003030101060003" pitchFamily="34" charset="0"/>
              </a:rPr>
              <a:t>Comply with any restrictions on spending funds</a:t>
            </a:r>
          </a:p>
          <a:p>
            <a:pPr>
              <a:lnSpc>
                <a:spcPct val="110000"/>
              </a:lnSpc>
            </a:pPr>
            <a:r>
              <a:rPr lang="en-GB" sz="1300" dirty="0">
                <a:latin typeface="Raleway Medium" panose="020B0003030101060003" pitchFamily="34" charset="0"/>
              </a:rPr>
              <a:t>You and your co-trustees should put appropriate procedures and safeguards in place and take reasonable steps to ensure that these are followed. Otherwise you risk making the charity vulnerable to fraud or theft, or other kinds of abuse, and being in breach of your duty.</a:t>
            </a:r>
          </a:p>
          <a:p>
            <a:pPr>
              <a:lnSpc>
                <a:spcPct val="110000"/>
              </a:lnSpc>
            </a:pPr>
            <a:endParaRPr lang="en-US" sz="1300" dirty="0"/>
          </a:p>
        </p:txBody>
      </p:sp>
    </p:spTree>
    <p:extLst>
      <p:ext uri="{BB962C8B-B14F-4D97-AF65-F5344CB8AC3E}">
        <p14:creationId xmlns:p14="http://schemas.microsoft.com/office/powerpoint/2010/main" val="1854634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22EEE5-9367-1741-B91A-A0643D26B2C9}"/>
              </a:ext>
            </a:extLst>
          </p:cNvPr>
          <p:cNvSpPr>
            <a:spLocks noGrp="1"/>
          </p:cNvSpPr>
          <p:nvPr>
            <p:ph type="title"/>
          </p:nvPr>
        </p:nvSpPr>
        <p:spPr>
          <a:xfrm>
            <a:off x="844476" y="1600199"/>
            <a:ext cx="3539266" cy="4297680"/>
          </a:xfrm>
        </p:spPr>
        <p:txBody>
          <a:bodyPr anchor="ctr">
            <a:normAutofit/>
          </a:bodyPr>
          <a:lstStyle/>
          <a:p>
            <a:r>
              <a:rPr lang="en-US">
                <a:latin typeface="Raleway Medium" panose="020B0003030101060003" pitchFamily="34" charset="0"/>
              </a:rPr>
              <a:t>Trustees six main duties 5</a:t>
            </a:r>
          </a:p>
        </p:txBody>
      </p:sp>
      <p:cxnSp>
        <p:nvCxnSpPr>
          <p:cNvPr id="17" name="Straight Connector 16">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C8348A12-5A42-A64E-A2C1-BF2E9967787E}"/>
              </a:ext>
            </a:extLst>
          </p:cNvPr>
          <p:cNvSpPr>
            <a:spLocks noGrp="1"/>
          </p:cNvSpPr>
          <p:nvPr>
            <p:ph idx="1"/>
          </p:nvPr>
        </p:nvSpPr>
        <p:spPr>
          <a:xfrm>
            <a:off x="4924851" y="1600199"/>
            <a:ext cx="6130003" cy="4297680"/>
          </a:xfrm>
        </p:spPr>
        <p:txBody>
          <a:bodyPr anchor="ctr">
            <a:normAutofit/>
          </a:bodyPr>
          <a:lstStyle/>
          <a:p>
            <a:pPr marL="0" indent="0" fontAlgn="base">
              <a:buNone/>
            </a:pPr>
            <a:r>
              <a:rPr lang="en-GB" sz="1800" b="1" dirty="0">
                <a:latin typeface="RALEWAY MEDIUM" panose="020B0003030101060003" pitchFamily="34" charset="0"/>
              </a:rPr>
              <a:t>Act with reasonable care and skill</a:t>
            </a:r>
          </a:p>
          <a:p>
            <a:r>
              <a:rPr lang="en-GB" sz="1800" dirty="0">
                <a:latin typeface="Raleway Medium" panose="020B0003030101060003" pitchFamily="34" charset="0"/>
              </a:rPr>
              <a:t>As someone responsible for governing a charity, you:</a:t>
            </a:r>
          </a:p>
          <a:p>
            <a:r>
              <a:rPr lang="en-GB" sz="1800" dirty="0">
                <a:latin typeface="Raleway Medium" panose="020B0003030101060003" pitchFamily="34" charset="0"/>
              </a:rPr>
              <a:t>Must use reasonable care and skill, making use of your skills and experience and taking appropriate advice when necessary</a:t>
            </a:r>
          </a:p>
          <a:p>
            <a:r>
              <a:rPr lang="en-GB" sz="1800" dirty="0">
                <a:latin typeface="Raleway Medium" panose="020B0003030101060003" pitchFamily="34" charset="0"/>
              </a:rPr>
              <a:t>Should give enough time, thought and energy to your role, for example by preparing for, attending and actively participating in all trustees’ meetings</a:t>
            </a:r>
          </a:p>
          <a:p>
            <a:endParaRPr lang="en-US" dirty="0"/>
          </a:p>
        </p:txBody>
      </p:sp>
    </p:spTree>
    <p:extLst>
      <p:ext uri="{BB962C8B-B14F-4D97-AF65-F5344CB8AC3E}">
        <p14:creationId xmlns:p14="http://schemas.microsoft.com/office/powerpoint/2010/main" val="3408352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3135B75-2928-3F4B-92FA-2FF8468DD238}"/>
              </a:ext>
            </a:extLst>
          </p:cNvPr>
          <p:cNvSpPr>
            <a:spLocks noGrp="1"/>
          </p:cNvSpPr>
          <p:nvPr>
            <p:ph type="title"/>
          </p:nvPr>
        </p:nvSpPr>
        <p:spPr>
          <a:xfrm>
            <a:off x="844476" y="1600199"/>
            <a:ext cx="3539266" cy="4297680"/>
          </a:xfrm>
        </p:spPr>
        <p:txBody>
          <a:bodyPr anchor="ctr">
            <a:normAutofit/>
          </a:bodyPr>
          <a:lstStyle/>
          <a:p>
            <a:r>
              <a:rPr lang="en-US">
                <a:latin typeface="Raleway Medium" panose="020B0003030101060003" pitchFamily="34" charset="0"/>
              </a:rPr>
              <a:t>Trustees six main duties </a:t>
            </a:r>
            <a:r>
              <a:rPr lang="en-US" dirty="0">
                <a:latin typeface="Raleway Medium" panose="020B0003030101060003" pitchFamily="34" charset="0"/>
              </a:rPr>
              <a:t>6</a:t>
            </a:r>
            <a:endParaRPr lang="en-US">
              <a:latin typeface="Raleway Medium" panose="020B0003030101060003" pitchFamily="34" charset="0"/>
            </a:endParaRPr>
          </a:p>
        </p:txBody>
      </p:sp>
      <p:cxnSp>
        <p:nvCxnSpPr>
          <p:cNvPr id="10" name="Straight Connector 9">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5F2CA90-96C6-6148-B58B-FD3E6DF21FDD}"/>
              </a:ext>
            </a:extLst>
          </p:cNvPr>
          <p:cNvSpPr>
            <a:spLocks noGrp="1"/>
          </p:cNvSpPr>
          <p:nvPr>
            <p:ph idx="1"/>
          </p:nvPr>
        </p:nvSpPr>
        <p:spPr>
          <a:xfrm>
            <a:off x="4924851" y="1600199"/>
            <a:ext cx="6130003" cy="4297680"/>
          </a:xfrm>
        </p:spPr>
        <p:txBody>
          <a:bodyPr anchor="ctr">
            <a:normAutofit/>
          </a:bodyPr>
          <a:lstStyle/>
          <a:p>
            <a:pPr marL="0" indent="0" fontAlgn="base">
              <a:lnSpc>
                <a:spcPct val="110000"/>
              </a:lnSpc>
              <a:buNone/>
            </a:pPr>
            <a:r>
              <a:rPr lang="en-GB" sz="1700" b="1" dirty="0">
                <a:latin typeface="RALEWAY MEDIUM" panose="020B0003030101060003" pitchFamily="34" charset="0"/>
              </a:rPr>
              <a:t>Ensure your charity is accountable</a:t>
            </a:r>
          </a:p>
          <a:p>
            <a:pPr>
              <a:lnSpc>
                <a:spcPct val="110000"/>
              </a:lnSpc>
            </a:pPr>
            <a:r>
              <a:rPr lang="en-GB" sz="1700" dirty="0">
                <a:latin typeface="Raleway Medium" panose="020B0003030101060003" pitchFamily="34" charset="0"/>
              </a:rPr>
              <a:t>You and your co-trustees must comply with statutory accounting and reporting requirements. You should also:</a:t>
            </a:r>
          </a:p>
          <a:p>
            <a:pPr>
              <a:lnSpc>
                <a:spcPct val="110000"/>
              </a:lnSpc>
            </a:pPr>
            <a:r>
              <a:rPr lang="en-GB" sz="1700" dirty="0">
                <a:latin typeface="Raleway Medium" panose="020B0003030101060003" pitchFamily="34" charset="0"/>
              </a:rPr>
              <a:t>Be able to demonstrate that your charity is complying with the law, well run and effective</a:t>
            </a:r>
          </a:p>
          <a:p>
            <a:pPr>
              <a:lnSpc>
                <a:spcPct val="110000"/>
              </a:lnSpc>
            </a:pPr>
            <a:r>
              <a:rPr lang="en-GB" sz="1700" dirty="0">
                <a:latin typeface="Raleway Medium" panose="020B0003030101060003" pitchFamily="34" charset="0"/>
              </a:rPr>
              <a:t>Ensure appropriate accountability to members, if your charity has a membership separate from the trustees</a:t>
            </a:r>
          </a:p>
          <a:p>
            <a:pPr>
              <a:lnSpc>
                <a:spcPct val="110000"/>
              </a:lnSpc>
            </a:pPr>
            <a:r>
              <a:rPr lang="en-GB" sz="1700" dirty="0">
                <a:latin typeface="Raleway Medium" panose="020B0003030101060003" pitchFamily="34" charset="0"/>
              </a:rPr>
              <a:t>Ensure accountability within the charity, particularly where you delegate responsibility for particular tasks or decisions to staff or volunteers</a:t>
            </a:r>
          </a:p>
          <a:p>
            <a:pPr marL="0" indent="0">
              <a:lnSpc>
                <a:spcPct val="110000"/>
              </a:lnSpc>
              <a:buNone/>
            </a:pPr>
            <a:br>
              <a:rPr lang="en-GB" sz="1700" dirty="0"/>
            </a:br>
            <a:endParaRPr lang="en-US" sz="1700" dirty="0"/>
          </a:p>
        </p:txBody>
      </p:sp>
    </p:spTree>
    <p:extLst>
      <p:ext uri="{BB962C8B-B14F-4D97-AF65-F5344CB8AC3E}">
        <p14:creationId xmlns:p14="http://schemas.microsoft.com/office/powerpoint/2010/main" val="2027767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CEFB-498B-0C4A-9711-7E23723069DC}"/>
              </a:ext>
            </a:extLst>
          </p:cNvPr>
          <p:cNvSpPr>
            <a:spLocks noGrp="1"/>
          </p:cNvSpPr>
          <p:nvPr>
            <p:ph type="title"/>
          </p:nvPr>
        </p:nvSpPr>
        <p:spPr/>
        <p:txBody>
          <a:bodyPr/>
          <a:lstStyle/>
          <a:p>
            <a:r>
              <a:rPr lang="en-US">
                <a:latin typeface="Raleway Medium" panose="020B0003030101060003" pitchFamily="34" charset="0"/>
              </a:rPr>
              <a:t>Making decisions as a trustee</a:t>
            </a:r>
            <a:endParaRPr lang="en-US" dirty="0">
              <a:latin typeface="Raleway Medium" panose="020B0003030101060003" pitchFamily="34" charset="0"/>
            </a:endParaRPr>
          </a:p>
        </p:txBody>
      </p:sp>
      <p:sp>
        <p:nvSpPr>
          <p:cNvPr id="3" name="Content Placeholder 2">
            <a:extLst>
              <a:ext uri="{FF2B5EF4-FFF2-40B4-BE49-F238E27FC236}">
                <a16:creationId xmlns:a16="http://schemas.microsoft.com/office/drawing/2014/main" id="{459FE5B1-55FC-3B45-AD51-235D9F51643A}"/>
              </a:ext>
            </a:extLst>
          </p:cNvPr>
          <p:cNvSpPr>
            <a:spLocks noGrp="1"/>
          </p:cNvSpPr>
          <p:nvPr>
            <p:ph idx="1"/>
          </p:nvPr>
        </p:nvSpPr>
        <p:spPr>
          <a:xfrm>
            <a:off x="1451579" y="1966303"/>
            <a:ext cx="9603275" cy="4087177"/>
          </a:xfrm>
        </p:spPr>
        <p:txBody>
          <a:bodyPr>
            <a:normAutofit fontScale="70000" lnSpcReduction="20000"/>
          </a:bodyPr>
          <a:lstStyle/>
          <a:p>
            <a:r>
              <a:rPr lang="en-GB" dirty="0">
                <a:latin typeface="Raleway Medium" panose="020B0003030101060003" pitchFamily="34" charset="0"/>
              </a:rPr>
              <a:t>Charity trustees make decisions about their charity together, working as a team. Decisions don’t usually need to be unanimous as long as the majority of trustees agree. They’re usually made at charity meetings.</a:t>
            </a:r>
          </a:p>
          <a:p>
            <a:r>
              <a:rPr lang="en-GB" dirty="0">
                <a:latin typeface="Raleway Medium" panose="020B0003030101060003" pitchFamily="34" charset="0"/>
              </a:rPr>
              <a:t>When you and your co-trustees make decisions about your charity, you must:</a:t>
            </a:r>
          </a:p>
          <a:p>
            <a:r>
              <a:rPr lang="en-GB" dirty="0">
                <a:latin typeface="Raleway Medium" panose="020B0003030101060003" pitchFamily="34" charset="0"/>
              </a:rPr>
              <a:t>Act within your powers</a:t>
            </a:r>
          </a:p>
          <a:p>
            <a:r>
              <a:rPr lang="en-GB" dirty="0">
                <a:latin typeface="Raleway Medium" panose="020B0003030101060003" pitchFamily="34" charset="0"/>
              </a:rPr>
              <a:t>Act in good faith, and only in the interests of your charity</a:t>
            </a:r>
          </a:p>
          <a:p>
            <a:r>
              <a:rPr lang="en-GB" dirty="0">
                <a:latin typeface="Raleway Medium" panose="020B0003030101060003" pitchFamily="34" charset="0"/>
              </a:rPr>
              <a:t>Make sure you are sufficiently informed, taking any advice you need</a:t>
            </a:r>
          </a:p>
          <a:p>
            <a:r>
              <a:rPr lang="en-GB" dirty="0">
                <a:latin typeface="Raleway Medium" panose="020B0003030101060003" pitchFamily="34" charset="0"/>
              </a:rPr>
              <a:t>Take account of all relevant factors you are aware of</a:t>
            </a:r>
          </a:p>
          <a:p>
            <a:r>
              <a:rPr lang="en-GB" dirty="0">
                <a:latin typeface="Raleway Medium" panose="020B0003030101060003" pitchFamily="34" charset="0"/>
              </a:rPr>
              <a:t>Ignore any irrelevant factors</a:t>
            </a:r>
          </a:p>
          <a:p>
            <a:r>
              <a:rPr lang="en-GB" dirty="0">
                <a:latin typeface="Raleway Medium" panose="020B0003030101060003" pitchFamily="34" charset="0"/>
              </a:rPr>
              <a:t>Deal with conflicts of interest and loyalty</a:t>
            </a:r>
          </a:p>
          <a:p>
            <a:r>
              <a:rPr lang="en-GB" dirty="0">
                <a:latin typeface="Raleway Medium" panose="020B0003030101060003" pitchFamily="34" charset="0"/>
              </a:rPr>
              <a:t>Make decisions that are within the range of decisions that a reasonable trustee body could make in the circumstances</a:t>
            </a:r>
          </a:p>
          <a:p>
            <a:r>
              <a:rPr lang="en-GB" dirty="0">
                <a:latin typeface="Raleway Medium" panose="020B0003030101060003" pitchFamily="34" charset="0"/>
              </a:rPr>
              <a:t>You should record how you made more significant decisions in case you need to review or explain them in the future.</a:t>
            </a:r>
          </a:p>
          <a:p>
            <a:endParaRPr lang="en-US" dirty="0">
              <a:latin typeface="Raleway Medium" panose="020B0003030101060003" pitchFamily="34" charset="0"/>
            </a:endParaRPr>
          </a:p>
        </p:txBody>
      </p:sp>
    </p:spTree>
    <p:extLst>
      <p:ext uri="{BB962C8B-B14F-4D97-AF65-F5344CB8AC3E}">
        <p14:creationId xmlns:p14="http://schemas.microsoft.com/office/powerpoint/2010/main" val="13895604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D96FF86E-5826-1143-ACCB-14E9C2D7FA72}"/>
              </a:ext>
            </a:extLst>
          </p:cNvPr>
          <p:cNvSpPr>
            <a:spLocks noGrp="1"/>
          </p:cNvSpPr>
          <p:nvPr>
            <p:ph type="title"/>
          </p:nvPr>
        </p:nvSpPr>
        <p:spPr>
          <a:xfrm>
            <a:off x="1451579" y="2303047"/>
            <a:ext cx="3272093" cy="2674198"/>
          </a:xfrm>
        </p:spPr>
        <p:txBody>
          <a:bodyPr anchor="t">
            <a:normAutofit/>
          </a:bodyPr>
          <a:lstStyle/>
          <a:p>
            <a:r>
              <a:rPr lang="en-US" dirty="0">
                <a:latin typeface="Raleway Medium" panose="020B0003030101060003" pitchFamily="34" charset="0"/>
              </a:rPr>
              <a:t>A good trustee</a:t>
            </a:r>
          </a:p>
        </p:txBody>
      </p:sp>
      <p:cxnSp>
        <p:nvCxnSpPr>
          <p:cNvPr id="13" name="Straight Connector 12">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1579" y="2146542"/>
            <a:ext cx="3272094"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5"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51580" y="3122496"/>
            <a:ext cx="353015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17" name="Picture 16">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9" name="Straight Connector 18">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BF72E96F-50EB-7E48-CBA0-5187D69A1E62}"/>
              </a:ext>
            </a:extLst>
          </p:cNvPr>
          <p:cNvGraphicFramePr>
            <a:graphicFrameLocks noGrp="1"/>
          </p:cNvGraphicFramePr>
          <p:nvPr>
            <p:ph idx="1"/>
            <p:extLst>
              <p:ext uri="{D42A27DB-BD31-4B8C-83A1-F6EECF244321}">
                <p14:modId xmlns:p14="http://schemas.microsoft.com/office/powerpoint/2010/main" val="3490054781"/>
              </p:ext>
            </p:extLst>
          </p:nvPr>
        </p:nvGraphicFramePr>
        <p:xfrm>
          <a:off x="5141913" y="803275"/>
          <a:ext cx="5913437"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4093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46" name="Rectangle 45">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8" name="Picture 47">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0" name="Straight Connector 49">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77F1E1-2B6F-4BB6-899F-67D8764D83C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52" name="Rectangle 51">
            <a:extLst>
              <a:ext uri="{FF2B5EF4-FFF2-40B4-BE49-F238E27FC236}">
                <a16:creationId xmlns:a16="http://schemas.microsoft.com/office/drawing/2014/main" id="{19E9CB2B-7C9D-4B98-AD54-C7DE19B7B1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sitting at a desk with a computer&#10;&#10;Description automatically generated">
            <a:extLst>
              <a:ext uri="{FF2B5EF4-FFF2-40B4-BE49-F238E27FC236}">
                <a16:creationId xmlns:a16="http://schemas.microsoft.com/office/drawing/2014/main" id="{AD1CACA3-A428-2C59-FC5C-A80C9A02566F}"/>
              </a:ext>
            </a:extLst>
          </p:cNvPr>
          <p:cNvPicPr>
            <a:picLocks noChangeAspect="1"/>
          </p:cNvPicPr>
          <p:nvPr/>
        </p:nvPicPr>
        <p:blipFill rotWithShape="1">
          <a:blip r:embed="rId3"/>
          <a:srcRect t="8343" r="9091" b="1652"/>
          <a:stretch/>
        </p:blipFill>
        <p:spPr>
          <a:xfrm>
            <a:off x="6096000" y="10"/>
            <a:ext cx="6095697" cy="6857990"/>
          </a:xfrm>
          <a:prstGeom prst="rect">
            <a:avLst/>
          </a:prstGeom>
        </p:spPr>
      </p:pic>
      <p:grpSp>
        <p:nvGrpSpPr>
          <p:cNvPr id="53" name="Group 52">
            <a:extLst>
              <a:ext uri="{FF2B5EF4-FFF2-40B4-BE49-F238E27FC236}">
                <a16:creationId xmlns:a16="http://schemas.microsoft.com/office/drawing/2014/main" id="{8349A827-399B-4A6D-926F-6D0F2FB8FD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80702" y="1149383"/>
            <a:ext cx="6562082" cy="4236223"/>
            <a:chOff x="7807230" y="2012810"/>
            <a:chExt cx="3251252" cy="3459865"/>
          </a:xfrm>
        </p:grpSpPr>
        <p:sp>
          <p:nvSpPr>
            <p:cNvPr id="44" name="Rectangle 43">
              <a:extLst>
                <a:ext uri="{FF2B5EF4-FFF2-40B4-BE49-F238E27FC236}">
                  <a16:creationId xmlns:a16="http://schemas.microsoft.com/office/drawing/2014/main" id="{FBD550E0-F195-46B4-A173-36FCD40A4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30B80ACA-FD08-4616-AD69-6BC181FA2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Rectangle 46">
            <a:extLst>
              <a:ext uri="{FF2B5EF4-FFF2-40B4-BE49-F238E27FC236}">
                <a16:creationId xmlns:a16="http://schemas.microsoft.com/office/drawing/2014/main" id="{B371F200-D1FD-4B04-AD59-0B916F679D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99087" y="1479842"/>
            <a:ext cx="5925312" cy="3575304"/>
          </a:xfrm>
          <a:prstGeom prst="rect">
            <a:avLst/>
          </a:prstGeom>
          <a:solidFill>
            <a:schemeClr val="tx2"/>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B58F52-3AFE-04A6-CF3E-B5417C064F7D}"/>
              </a:ext>
            </a:extLst>
          </p:cNvPr>
          <p:cNvSpPr>
            <a:spLocks noGrp="1"/>
          </p:cNvSpPr>
          <p:nvPr>
            <p:ph type="title"/>
          </p:nvPr>
        </p:nvSpPr>
        <p:spPr>
          <a:xfrm>
            <a:off x="1300526" y="1649897"/>
            <a:ext cx="5429361" cy="2602700"/>
          </a:xfrm>
        </p:spPr>
        <p:txBody>
          <a:bodyPr vert="horz" lIns="91440" tIns="45720" rIns="91440" bIns="0" rtlCol="0" anchor="b">
            <a:normAutofit/>
          </a:bodyPr>
          <a:lstStyle/>
          <a:p>
            <a:pPr algn="r"/>
            <a:br>
              <a:rPr lang="en-US" sz="2300">
                <a:solidFill>
                  <a:schemeClr val="bg1"/>
                </a:solidFill>
              </a:rPr>
            </a:br>
            <a:r>
              <a:rPr lang="en-US" sz="2300">
                <a:solidFill>
                  <a:schemeClr val="bg1"/>
                </a:solidFill>
              </a:rPr>
              <a:t>How to Contact your </a:t>
            </a:r>
            <a:br>
              <a:rPr lang="en-US" sz="2300">
                <a:solidFill>
                  <a:schemeClr val="bg1"/>
                </a:solidFill>
              </a:rPr>
            </a:br>
            <a:r>
              <a:rPr lang="en-US" sz="2300">
                <a:solidFill>
                  <a:schemeClr val="bg1"/>
                </a:solidFill>
              </a:rPr>
              <a:t>Church relations coordinator:</a:t>
            </a:r>
            <a:br>
              <a:rPr lang="en-US" sz="2300">
                <a:solidFill>
                  <a:schemeClr val="bg1"/>
                </a:solidFill>
              </a:rPr>
            </a:br>
            <a:br>
              <a:rPr lang="en-US" sz="2300">
                <a:solidFill>
                  <a:schemeClr val="bg1"/>
                </a:solidFill>
              </a:rPr>
            </a:br>
            <a:r>
              <a:rPr lang="en-US" sz="2300">
                <a:solidFill>
                  <a:schemeClr val="bg1"/>
                </a:solidFill>
              </a:rPr>
              <a:t>Matthew Mold</a:t>
            </a:r>
            <a:br>
              <a:rPr lang="en-US" sz="2300">
                <a:solidFill>
                  <a:schemeClr val="bg1"/>
                </a:solidFill>
              </a:rPr>
            </a:br>
            <a:br>
              <a:rPr lang="en-US" sz="2300">
                <a:solidFill>
                  <a:schemeClr val="bg1"/>
                </a:solidFill>
              </a:rPr>
            </a:br>
            <a:r>
              <a:rPr lang="en-US" sz="2300">
                <a:solidFill>
                  <a:schemeClr val="bg1"/>
                </a:solidFill>
              </a:rPr>
              <a:t>matthew.mold@snu.org.uk</a:t>
            </a:r>
            <a:br>
              <a:rPr lang="en-US" sz="2300">
                <a:solidFill>
                  <a:schemeClr val="bg1"/>
                </a:solidFill>
              </a:rPr>
            </a:br>
            <a:endParaRPr lang="en-US" sz="2300">
              <a:solidFill>
                <a:schemeClr val="bg1"/>
              </a:solidFill>
            </a:endParaRPr>
          </a:p>
        </p:txBody>
      </p:sp>
      <p:cxnSp>
        <p:nvCxnSpPr>
          <p:cNvPr id="49" name="Straight Connector 48">
            <a:extLst>
              <a:ext uri="{FF2B5EF4-FFF2-40B4-BE49-F238E27FC236}">
                <a16:creationId xmlns:a16="http://schemas.microsoft.com/office/drawing/2014/main" id="{65A72820-B696-4EB4-A62D-3F1E2E3EC4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0525" y="4420075"/>
            <a:ext cx="5303520" cy="0"/>
          </a:xfrm>
          <a:prstGeom prst="line">
            <a:avLst/>
          </a:prstGeom>
          <a:ln w="31750">
            <a:solidFill>
              <a:srgbClr val="A87626"/>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0521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6B3ECF-B0F5-78D9-D229-5496E485B7E5}"/>
              </a:ext>
            </a:extLst>
          </p:cNvPr>
          <p:cNvSpPr txBox="1"/>
          <p:nvPr/>
        </p:nvSpPr>
        <p:spPr>
          <a:xfrm>
            <a:off x="10918209" y="1856096"/>
            <a:ext cx="184731" cy="369332"/>
          </a:xfrm>
          <a:prstGeom prst="rect">
            <a:avLst/>
          </a:prstGeom>
          <a:noFill/>
          <a:ln>
            <a:noFill/>
          </a:ln>
        </p:spPr>
        <p:txBody>
          <a:bodyPr wrap="none" rtlCol="0">
            <a:spAutoFit/>
          </a:bodyPr>
          <a:lstStyle/>
          <a:p>
            <a:endParaRPr lang="en-US" dirty="0"/>
          </a:p>
        </p:txBody>
      </p:sp>
    </p:spTree>
    <p:extLst>
      <p:ext uri="{BB962C8B-B14F-4D97-AF65-F5344CB8AC3E}">
        <p14:creationId xmlns:p14="http://schemas.microsoft.com/office/powerpoint/2010/main" val="3362675460"/>
      </p:ext>
    </p:extLst>
  </p:cSld>
  <p:clrMapOvr>
    <a:masterClrMapping/>
  </p:clrMapOvr>
</p:sld>
</file>

<file path=ppt/theme/theme1.xml><?xml version="1.0" encoding="utf-8"?>
<a:theme xmlns:a="http://schemas.openxmlformats.org/drawingml/2006/main" name="Gallery">
  <a:themeElements>
    <a:clrScheme name="Custom 4">
      <a:dk1>
        <a:srgbClr val="000000"/>
      </a:dk1>
      <a:lt1>
        <a:srgbClr val="FFFFFF"/>
      </a:lt1>
      <a:dk2>
        <a:srgbClr val="0E2841"/>
      </a:dk2>
      <a:lt2>
        <a:srgbClr val="E8E8E8"/>
      </a:lt2>
      <a:accent1>
        <a:srgbClr val="F68905"/>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93D65847225242B147593FCC96E396" ma:contentTypeVersion="18" ma:contentTypeDescription="Create a new document." ma:contentTypeScope="" ma:versionID="44c3c581de2f555ef0242eb8a682b7bd">
  <xsd:schema xmlns:xsd="http://www.w3.org/2001/XMLSchema" xmlns:xs="http://www.w3.org/2001/XMLSchema" xmlns:p="http://schemas.microsoft.com/office/2006/metadata/properties" xmlns:ns2="8e9aabe7-1f9c-49f1-8326-0a63170009a5" xmlns:ns3="4bde9f81-3471-4c56-a652-8ea5fde2e058" targetNamespace="http://schemas.microsoft.com/office/2006/metadata/properties" ma:root="true" ma:fieldsID="c1cea3fab5f024207007a723e788caea" ns2:_="" ns3:_="">
    <xsd:import namespace="8e9aabe7-1f9c-49f1-8326-0a63170009a5"/>
    <xsd:import namespace="4bde9f81-3471-4c56-a652-8ea5fde2e05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e9aabe7-1f9c-49f1-8326-0a63170009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dcf896b-af45-4dae-bb32-65fccc4a7ca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bde9f81-3471-4c56-a652-8ea5fde2e058"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beea50c-f3f8-4fd0-a52d-a4a65d36e7bc}" ma:internalName="TaxCatchAll" ma:showField="CatchAllData" ma:web="4bde9f81-3471-4c56-a652-8ea5fde2e0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bde9f81-3471-4c56-a652-8ea5fde2e058" xsi:nil="true"/>
    <lcf76f155ced4ddcb4097134ff3c332f xmlns="8e9aabe7-1f9c-49f1-8326-0a63170009a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F69017C-A3FE-4A15-B3AD-A73E3F4567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e9aabe7-1f9c-49f1-8326-0a63170009a5"/>
    <ds:schemaRef ds:uri="4bde9f81-3471-4c56-a652-8ea5fde2e0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16F1EDC-AFE8-44FC-92B1-3128B1329360}">
  <ds:schemaRefs>
    <ds:schemaRef ds:uri="http://schemas.microsoft.com/office/2006/metadata/properties"/>
    <ds:schemaRef ds:uri="http://schemas.microsoft.com/office/infopath/2007/PartnerControls"/>
    <ds:schemaRef ds:uri="4bde9f81-3471-4c56-a652-8ea5fde2e058"/>
    <ds:schemaRef ds:uri="8e9aabe7-1f9c-49f1-8326-0a63170009a5"/>
  </ds:schemaRefs>
</ds:datastoreItem>
</file>

<file path=customXml/itemProps3.xml><?xml version="1.0" encoding="utf-8"?>
<ds:datastoreItem xmlns:ds="http://schemas.openxmlformats.org/officeDocument/2006/customXml" ds:itemID="{8EBEB91D-2866-4D9A-AD3E-C5E6C854A4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570</TotalTime>
  <Words>1168</Words>
  <Application>Microsoft Macintosh PowerPoint</Application>
  <PresentationFormat>Widescreen</PresentationFormat>
  <Paragraphs>77</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Raleway</vt:lpstr>
      <vt:lpstr>Raleway Medium</vt:lpstr>
      <vt:lpstr>Raleway Medium</vt:lpstr>
      <vt:lpstr>Raleway SemiBold</vt:lpstr>
      <vt:lpstr>Gallery</vt:lpstr>
      <vt:lpstr>Trustees</vt:lpstr>
      <vt:lpstr>The church committee</vt:lpstr>
      <vt:lpstr>Aims of an SNU Church</vt:lpstr>
      <vt:lpstr>Are you eligible? </vt:lpstr>
      <vt:lpstr>Trustees six main duties 1</vt:lpstr>
      <vt:lpstr>Trustees six main duties 2</vt:lpstr>
      <vt:lpstr>Trustees six main duties 3</vt:lpstr>
      <vt:lpstr>Trustees six main duties 4</vt:lpstr>
      <vt:lpstr>Trustees six main duties 5</vt:lpstr>
      <vt:lpstr>Trustees six main duties 6</vt:lpstr>
      <vt:lpstr>Making decisions as a trustee</vt:lpstr>
      <vt:lpstr>A good trustee</vt:lpstr>
      <vt:lpstr> How to Contact your  Church relations coordinator:  Matthew Mold  matthew.mold@snu.org.uk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Trustees</dc:title>
  <dc:creator>David Bruton</dc:creator>
  <cp:lastModifiedBy>James Frid</cp:lastModifiedBy>
  <cp:revision>10</cp:revision>
  <dcterms:created xsi:type="dcterms:W3CDTF">2019-09-05T10:37:46Z</dcterms:created>
  <dcterms:modified xsi:type="dcterms:W3CDTF">2024-06-24T15:55:00Z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0x0101009293D65847225242B147593FCC96E396</vt:lpwstr>
  </property>
  <property fmtid="{D5CDD505-2E9C-101B-9397-08002B2CF9AE}" pid="3" name="MediaServiceImageTags">
    <vt:lpwstr/>
  </property>
</Properties>
</file>